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7772400" cy="10058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-120" y="-2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16.tif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t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tif"/><Relationship Id="rId7" Type="http://schemas.openxmlformats.org/officeDocument/2006/relationships/image" Target="../media/image15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tif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2374200" y="2030040"/>
            <a:ext cx="7517160" cy="3096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ctr">
            <a:normAutofit fontScale="56000"/>
          </a:bodyPr>
          <a:lstStyle/>
          <a:p>
            <a:pPr algn="ctr">
              <a:lnSpc>
                <a:spcPct val="90000"/>
              </a:lnSpc>
            </a:pPr>
            <a:r>
              <a:t/>
            </a:r>
            <a:br/>
            <a:endParaRPr lang="en-U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GB" sz="4700" b="1" strike="noStrike" spc="-60">
                <a:solidFill>
                  <a:srgbClr val="2D323A"/>
                </a:solidFill>
                <a:latin typeface="Roboto"/>
                <a:ea typeface="Roboto"/>
              </a:rPr>
              <a:t>Graduate Programmes in Lille</a:t>
            </a:r>
            <a:endParaRPr lang="en-US" sz="47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t/>
            </a:r>
            <a:br/>
            <a:r>
              <a:t/>
            </a:r>
            <a:br/>
            <a:r>
              <a:rPr lang="en-GB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Top-level research-driven training </a:t>
            </a:r>
            <a:endParaRPr lang="en-US" sz="36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GB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around the </a:t>
            </a:r>
            <a:endParaRPr lang="en-US" sz="36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GB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strategic priorities of </a:t>
            </a:r>
            <a:endParaRPr lang="en-US" sz="36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n-GB" sz="3600" b="0" strike="noStrike" spc="-1">
                <a:solidFill>
                  <a:srgbClr val="000000"/>
                </a:solidFill>
                <a:latin typeface="Arial"/>
                <a:ea typeface="DejaVu Sans"/>
              </a:rPr>
              <a:t>the University of Lille</a:t>
            </a:r>
            <a:endParaRPr lang="en-US" sz="36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n-US" sz="36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en-US" sz="3600" b="0" strike="noStrike" spc="-1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4739040" y="5261400"/>
            <a:ext cx="2554920" cy="10922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0" name="Picture 2"/>
          <p:cNvPicPr/>
          <p:nvPr/>
        </p:nvPicPr>
        <p:blipFill>
          <a:blip r:embed="rId2"/>
          <a:stretch/>
        </p:blipFill>
        <p:spPr>
          <a:xfrm>
            <a:off x="3626280" y="5486760"/>
            <a:ext cx="2685960" cy="113256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4"/>
          <p:cNvPicPr/>
          <p:nvPr/>
        </p:nvPicPr>
        <p:blipFill>
          <a:blip r:embed="rId3"/>
          <a:stretch/>
        </p:blipFill>
        <p:spPr>
          <a:xfrm>
            <a:off x="6480000" y="5671800"/>
            <a:ext cx="748080" cy="748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icture 2_3"/>
          <p:cNvPicPr/>
          <p:nvPr/>
        </p:nvPicPr>
        <p:blipFill>
          <a:blip r:embed="rId2"/>
          <a:stretch/>
        </p:blipFill>
        <p:spPr>
          <a:xfrm>
            <a:off x="-3600" y="154440"/>
            <a:ext cx="2683800" cy="1130400"/>
          </a:xfrm>
          <a:prstGeom prst="rect">
            <a:avLst/>
          </a:prstGeom>
          <a:ln w="0">
            <a:noFill/>
          </a:ln>
        </p:spPr>
      </p:pic>
      <p:sp>
        <p:nvSpPr>
          <p:cNvPr id="351" name="CustomShape 1"/>
          <p:cNvSpPr/>
          <p:nvPr/>
        </p:nvSpPr>
        <p:spPr>
          <a:xfrm>
            <a:off x="3283200" y="300960"/>
            <a:ext cx="81835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2800" b="1" strike="noStrike" spc="-1">
                <a:solidFill>
                  <a:srgbClr val="2A569B"/>
                </a:solidFill>
                <a:latin typeface="Marianne Medium"/>
                <a:ea typeface="Marianne Medium"/>
              </a:rPr>
              <a:t>Le Graduate Programme IKS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523080" y="1726560"/>
            <a:ext cx="11124000" cy="299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0988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Marianne"/>
                <a:ea typeface="Marianne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Marianne"/>
                <a:ea typeface="Marianne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53" name="CustomShape 3"/>
          <p:cNvSpPr/>
          <p:nvPr/>
        </p:nvSpPr>
        <p:spPr>
          <a:xfrm>
            <a:off x="7296120" y="2175120"/>
            <a:ext cx="1033200" cy="865440"/>
          </a:xfrm>
          <a:prstGeom prst="rect">
            <a:avLst/>
          </a:prstGeom>
          <a:solidFill>
            <a:srgbClr val="0088A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Phys. Fondamentale/Physics of the 21st Century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1237320" y="3088800"/>
            <a:ext cx="200160" cy="252360"/>
          </a:xfrm>
          <a:custGeom>
            <a:avLst/>
            <a:gdLst/>
            <a:ahLst/>
            <a:cxnLst/>
            <a:rect l="l" t="t" r="r" b="b"/>
            <a:pathLst>
              <a:path w="204788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5"/>
          <p:cNvSpPr/>
          <p:nvPr/>
        </p:nvSpPr>
        <p:spPr>
          <a:xfrm>
            <a:off x="2394720" y="3090240"/>
            <a:ext cx="200160" cy="25236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6"/>
          <p:cNvSpPr/>
          <p:nvPr/>
        </p:nvSpPr>
        <p:spPr>
          <a:xfrm>
            <a:off x="3156840" y="3088800"/>
            <a:ext cx="200160" cy="25236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7"/>
          <p:cNvSpPr/>
          <p:nvPr/>
        </p:nvSpPr>
        <p:spPr>
          <a:xfrm>
            <a:off x="4118760" y="3085560"/>
            <a:ext cx="200160" cy="25236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8"/>
          <p:cNvSpPr/>
          <p:nvPr/>
        </p:nvSpPr>
        <p:spPr>
          <a:xfrm>
            <a:off x="5531760" y="3090240"/>
            <a:ext cx="200160" cy="25236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9"/>
          <p:cNvSpPr/>
          <p:nvPr/>
        </p:nvSpPr>
        <p:spPr>
          <a:xfrm rot="20040000">
            <a:off x="1266120" y="5177160"/>
            <a:ext cx="536760" cy="515880"/>
          </a:xfrm>
          <a:custGeom>
            <a:avLst/>
            <a:gdLst/>
            <a:ahLst/>
            <a:cxnLst/>
            <a:rect l="l" t="t" r="r" b="b"/>
            <a:pathLst>
              <a:path w="541337" h="520700">
                <a:moveTo>
                  <a:pt x="0" y="985"/>
                </a:moveTo>
                <a:lnTo>
                  <a:pt x="1504" y="985"/>
                </a:lnTo>
                <a:lnTo>
                  <a:pt x="180" y="0"/>
                </a:lnTo>
                <a:lnTo>
                  <a:pt x="1280" y="1434"/>
                </a:lnTo>
                <a:lnTo>
                  <a:pt x="1504" y="1446"/>
                </a:lnTo>
                <a:lnTo>
                  <a:pt x="1280" y="1435"/>
                </a:lnTo>
                <a:lnTo>
                  <a:pt x="1280" y="910"/>
                </a:lnTo>
                <a:lnTo>
                  <a:pt x="0" y="985"/>
                </a:lnTo>
                <a:close/>
              </a:path>
            </a:pathLst>
          </a:custGeom>
          <a:solidFill>
            <a:srgbClr val="80808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10"/>
          <p:cNvSpPr/>
          <p:nvPr/>
        </p:nvSpPr>
        <p:spPr>
          <a:xfrm rot="1680000" flipH="1">
            <a:off x="10710720" y="5271120"/>
            <a:ext cx="500040" cy="531000"/>
          </a:xfrm>
          <a:custGeom>
            <a:avLst/>
            <a:gdLst/>
            <a:ahLst/>
            <a:cxnLst/>
            <a:rect l="l" t="t" r="r" b="b"/>
            <a:pathLst>
              <a:path w="504825" h="534987">
                <a:moveTo>
                  <a:pt x="0" y="937"/>
                </a:moveTo>
                <a:lnTo>
                  <a:pt x="1403" y="937"/>
                </a:lnTo>
                <a:lnTo>
                  <a:pt x="180" y="0"/>
                </a:lnTo>
                <a:lnTo>
                  <a:pt x="1189" y="1354"/>
                </a:lnTo>
                <a:lnTo>
                  <a:pt x="1403" y="1426"/>
                </a:lnTo>
                <a:lnTo>
                  <a:pt x="1189" y="1475"/>
                </a:lnTo>
                <a:lnTo>
                  <a:pt x="1189" y="966"/>
                </a:lnTo>
                <a:lnTo>
                  <a:pt x="0" y="937"/>
                </a:lnTo>
                <a:close/>
              </a:path>
            </a:pathLst>
          </a:custGeom>
          <a:solidFill>
            <a:srgbClr val="80808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Line 11"/>
          <p:cNvSpPr/>
          <p:nvPr/>
        </p:nvSpPr>
        <p:spPr>
          <a:xfrm>
            <a:off x="849960" y="4621320"/>
            <a:ext cx="1440" cy="161640"/>
          </a:xfrm>
          <a:prstGeom prst="line">
            <a:avLst/>
          </a:prstGeom>
          <a:ln w="2844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Line 12"/>
          <p:cNvSpPr/>
          <p:nvPr/>
        </p:nvSpPr>
        <p:spPr>
          <a:xfrm>
            <a:off x="11691000" y="4621320"/>
            <a:ext cx="1440" cy="161640"/>
          </a:xfrm>
          <a:prstGeom prst="line">
            <a:avLst/>
          </a:prstGeom>
          <a:ln w="2844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13"/>
          <p:cNvSpPr/>
          <p:nvPr/>
        </p:nvSpPr>
        <p:spPr>
          <a:xfrm>
            <a:off x="209160" y="2207520"/>
            <a:ext cx="971640" cy="85572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IoT and Cyber-security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64" name="CustomShape 14"/>
          <p:cNvSpPr/>
          <p:nvPr/>
        </p:nvSpPr>
        <p:spPr>
          <a:xfrm>
            <a:off x="69840" y="3047400"/>
            <a:ext cx="511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88A0"/>
                </a:solidFill>
                <a:latin typeface="Roboto"/>
                <a:ea typeface="Noto Sans CJK SC Regular"/>
              </a:rPr>
              <a:t>M2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65" name="CustomShape 15"/>
          <p:cNvSpPr/>
          <p:nvPr/>
        </p:nvSpPr>
        <p:spPr>
          <a:xfrm>
            <a:off x="69840" y="1751400"/>
            <a:ext cx="511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88A0"/>
                </a:solidFill>
                <a:latin typeface="Roboto"/>
                <a:ea typeface="Noto Sans CJK SC Regular"/>
              </a:rPr>
              <a:t>M1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66" name="CustomShape 16"/>
          <p:cNvSpPr/>
          <p:nvPr/>
        </p:nvSpPr>
        <p:spPr>
          <a:xfrm>
            <a:off x="1334880" y="2193120"/>
            <a:ext cx="971640" cy="85572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IoT and Cyber-security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67" name="CustomShape 17"/>
          <p:cNvSpPr/>
          <p:nvPr/>
        </p:nvSpPr>
        <p:spPr>
          <a:xfrm>
            <a:off x="1334880" y="2193120"/>
            <a:ext cx="971640" cy="85572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00"/>
                </a:solidFill>
                <a:latin typeface="Roboto"/>
                <a:ea typeface="Noto Sans CJK SC Regular"/>
              </a:rPr>
              <a:t>Data Science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68" name="CustomShape 18"/>
          <p:cNvSpPr/>
          <p:nvPr/>
        </p:nvSpPr>
        <p:spPr>
          <a:xfrm>
            <a:off x="2401560" y="2195280"/>
            <a:ext cx="1146240" cy="85572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Mathematics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69" name="CustomShape 19"/>
          <p:cNvSpPr/>
          <p:nvPr/>
        </p:nvSpPr>
        <p:spPr>
          <a:xfrm>
            <a:off x="3635280" y="2202480"/>
            <a:ext cx="1146240" cy="85572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Mathematics and applications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70" name="CustomShape 20"/>
          <p:cNvSpPr/>
          <p:nvPr/>
        </p:nvSpPr>
        <p:spPr>
          <a:xfrm>
            <a:off x="4862160" y="2188080"/>
            <a:ext cx="1146240" cy="855720"/>
          </a:xfrm>
          <a:prstGeom prst="rect">
            <a:avLst/>
          </a:prstGeom>
          <a:solidFill>
            <a:srgbClr val="0088A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00"/>
                </a:solidFill>
                <a:latin typeface="Roboto"/>
                <a:ea typeface="Noto Sans CJK SC Regular"/>
              </a:rPr>
              <a:t>E-TECH Emergent Technologies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1" name="CustomShape 21"/>
          <p:cNvSpPr/>
          <p:nvPr/>
        </p:nvSpPr>
        <p:spPr>
          <a:xfrm>
            <a:off x="6089040" y="2182320"/>
            <a:ext cx="1134000" cy="865440"/>
          </a:xfrm>
          <a:prstGeom prst="rect">
            <a:avLst/>
          </a:prstGeom>
          <a:solidFill>
            <a:srgbClr val="0088A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00"/>
                </a:solidFill>
                <a:latin typeface="Roboto"/>
                <a:ea typeface="Noto Sans CJK SC Regular"/>
              </a:rPr>
              <a:t>Life Sciences and Technologies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2" name="CustomShape 22"/>
          <p:cNvSpPr/>
          <p:nvPr/>
        </p:nvSpPr>
        <p:spPr>
          <a:xfrm>
            <a:off x="2401200" y="2195280"/>
            <a:ext cx="1146240" cy="85572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Mathematics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3" name="CustomShape 23"/>
          <p:cNvSpPr/>
          <p:nvPr/>
        </p:nvSpPr>
        <p:spPr>
          <a:xfrm>
            <a:off x="3634920" y="2202480"/>
            <a:ext cx="1146240" cy="85572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Mathematics and applications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4" name="CustomShape 24"/>
          <p:cNvSpPr/>
          <p:nvPr/>
        </p:nvSpPr>
        <p:spPr>
          <a:xfrm>
            <a:off x="8382960" y="2173680"/>
            <a:ext cx="1231200" cy="855720"/>
          </a:xfrm>
          <a:prstGeom prst="rect">
            <a:avLst/>
          </a:prstGeom>
          <a:solidFill>
            <a:srgbClr val="DAA52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Neuro-cognitive processes and affective sciences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5" name="CustomShape 25"/>
          <p:cNvSpPr/>
          <p:nvPr/>
        </p:nvSpPr>
        <p:spPr>
          <a:xfrm>
            <a:off x="9674640" y="2180880"/>
            <a:ext cx="1146240" cy="855720"/>
          </a:xfrm>
          <a:prstGeom prst="rect">
            <a:avLst/>
          </a:prstGeom>
          <a:solidFill>
            <a:srgbClr val="DAA52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Cognitive Sciences for Business purposes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6" name="CustomShape 26"/>
          <p:cNvSpPr/>
          <p:nvPr/>
        </p:nvSpPr>
        <p:spPr>
          <a:xfrm>
            <a:off x="10899360" y="2173680"/>
            <a:ext cx="1146240" cy="855720"/>
          </a:xfrm>
          <a:prstGeom prst="rect">
            <a:avLst/>
          </a:prstGeom>
          <a:solidFill>
            <a:srgbClr val="DAA52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00"/>
                </a:solidFill>
                <a:latin typeface="Roboto"/>
                <a:ea typeface="Noto Sans CJK SC Regular"/>
              </a:rPr>
              <a:t>Contemporary philosophy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7" name="CustomShape 27"/>
          <p:cNvSpPr/>
          <p:nvPr/>
        </p:nvSpPr>
        <p:spPr>
          <a:xfrm>
            <a:off x="7299000" y="3412800"/>
            <a:ext cx="1033200" cy="865440"/>
          </a:xfrm>
          <a:prstGeom prst="rect">
            <a:avLst/>
          </a:prstGeom>
          <a:solidFill>
            <a:srgbClr val="0088A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00"/>
                </a:solidFill>
                <a:latin typeface="Roboto"/>
                <a:ea typeface="Noto Sans CJK SC Regular"/>
              </a:rPr>
              <a:t>Photonics, Complex &amp; Quantum Systems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78" name="CustomShape 28"/>
          <p:cNvSpPr/>
          <p:nvPr/>
        </p:nvSpPr>
        <p:spPr>
          <a:xfrm>
            <a:off x="1240200" y="4326480"/>
            <a:ext cx="200160" cy="252360"/>
          </a:xfrm>
          <a:custGeom>
            <a:avLst/>
            <a:gdLst/>
            <a:ahLst/>
            <a:cxnLst/>
            <a:rect l="l" t="t" r="r" b="b"/>
            <a:pathLst>
              <a:path w="204788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29"/>
          <p:cNvSpPr/>
          <p:nvPr/>
        </p:nvSpPr>
        <p:spPr>
          <a:xfrm>
            <a:off x="2397600" y="4327920"/>
            <a:ext cx="200160" cy="25236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30"/>
          <p:cNvSpPr/>
          <p:nvPr/>
        </p:nvSpPr>
        <p:spPr>
          <a:xfrm>
            <a:off x="3159720" y="4326480"/>
            <a:ext cx="200160" cy="25236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31"/>
          <p:cNvSpPr/>
          <p:nvPr/>
        </p:nvSpPr>
        <p:spPr>
          <a:xfrm>
            <a:off x="4121640" y="4323240"/>
            <a:ext cx="200160" cy="25236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32"/>
          <p:cNvSpPr/>
          <p:nvPr/>
        </p:nvSpPr>
        <p:spPr>
          <a:xfrm>
            <a:off x="5534640" y="4327920"/>
            <a:ext cx="200160" cy="25236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33"/>
          <p:cNvSpPr/>
          <p:nvPr/>
        </p:nvSpPr>
        <p:spPr>
          <a:xfrm>
            <a:off x="212040" y="3445200"/>
            <a:ext cx="971640" cy="85572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IoT and Cyber-Security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84" name="CustomShape 34"/>
          <p:cNvSpPr/>
          <p:nvPr/>
        </p:nvSpPr>
        <p:spPr>
          <a:xfrm>
            <a:off x="1337760" y="3430800"/>
            <a:ext cx="971640" cy="85572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IoT and Cyber-security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85" name="CustomShape 35"/>
          <p:cNvSpPr/>
          <p:nvPr/>
        </p:nvSpPr>
        <p:spPr>
          <a:xfrm>
            <a:off x="1337760" y="3430800"/>
            <a:ext cx="971640" cy="85572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00"/>
                </a:solidFill>
                <a:latin typeface="Roboto"/>
                <a:ea typeface="Noto Sans CJK SC Regular"/>
              </a:rPr>
              <a:t>Data Science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86" name="CustomShape 36"/>
          <p:cNvSpPr/>
          <p:nvPr/>
        </p:nvSpPr>
        <p:spPr>
          <a:xfrm>
            <a:off x="2404440" y="3432960"/>
            <a:ext cx="1146240" cy="85572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Mathematics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87" name="CustomShape 37"/>
          <p:cNvSpPr/>
          <p:nvPr/>
        </p:nvSpPr>
        <p:spPr>
          <a:xfrm>
            <a:off x="3638160" y="3440160"/>
            <a:ext cx="1146240" cy="85572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Mathematics and applications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88" name="CustomShape 38"/>
          <p:cNvSpPr/>
          <p:nvPr/>
        </p:nvSpPr>
        <p:spPr>
          <a:xfrm>
            <a:off x="4865040" y="3425760"/>
            <a:ext cx="1146240" cy="855720"/>
          </a:xfrm>
          <a:prstGeom prst="rect">
            <a:avLst/>
          </a:prstGeom>
          <a:solidFill>
            <a:srgbClr val="0088A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00"/>
                </a:solidFill>
                <a:latin typeface="Roboto"/>
                <a:ea typeface="Noto Sans CJK SC Regular"/>
              </a:rPr>
              <a:t>E-TECH Emergent Technologies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89" name="CustomShape 39"/>
          <p:cNvSpPr/>
          <p:nvPr/>
        </p:nvSpPr>
        <p:spPr>
          <a:xfrm>
            <a:off x="6091920" y="3420000"/>
            <a:ext cx="1134000" cy="865440"/>
          </a:xfrm>
          <a:prstGeom prst="rect">
            <a:avLst/>
          </a:prstGeom>
          <a:solidFill>
            <a:srgbClr val="0088A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00"/>
                </a:solidFill>
                <a:latin typeface="Roboto"/>
                <a:ea typeface="Noto Sans CJK SC Regular"/>
              </a:rPr>
              <a:t>Life Sciences and Technologies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90" name="CustomShape 40"/>
          <p:cNvSpPr/>
          <p:nvPr/>
        </p:nvSpPr>
        <p:spPr>
          <a:xfrm>
            <a:off x="2404080" y="3432960"/>
            <a:ext cx="1146240" cy="85572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Mathematics - Research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91" name="CustomShape 41"/>
          <p:cNvSpPr/>
          <p:nvPr/>
        </p:nvSpPr>
        <p:spPr>
          <a:xfrm>
            <a:off x="3637800" y="3440160"/>
            <a:ext cx="1146240" cy="85572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00"/>
                </a:solidFill>
                <a:latin typeface="Roboto"/>
                <a:ea typeface="Noto Sans CJK SC Regular"/>
              </a:rPr>
              <a:t>Scientific Computing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92" name="CustomShape 42"/>
          <p:cNvSpPr/>
          <p:nvPr/>
        </p:nvSpPr>
        <p:spPr>
          <a:xfrm>
            <a:off x="8385840" y="3411360"/>
            <a:ext cx="1231200" cy="855720"/>
          </a:xfrm>
          <a:prstGeom prst="rect">
            <a:avLst/>
          </a:prstGeom>
          <a:solidFill>
            <a:srgbClr val="DAA52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Neuro-cognitive processes and affective sciences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93" name="CustomShape 43"/>
          <p:cNvSpPr/>
          <p:nvPr/>
        </p:nvSpPr>
        <p:spPr>
          <a:xfrm>
            <a:off x="9677520" y="3418560"/>
            <a:ext cx="1146240" cy="855720"/>
          </a:xfrm>
          <a:prstGeom prst="rect">
            <a:avLst/>
          </a:prstGeom>
          <a:solidFill>
            <a:srgbClr val="DAA52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Cognitive Sciences for Business purposes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94" name="CustomShape 44"/>
          <p:cNvSpPr/>
          <p:nvPr/>
        </p:nvSpPr>
        <p:spPr>
          <a:xfrm>
            <a:off x="10902240" y="3411360"/>
            <a:ext cx="1203480" cy="855720"/>
          </a:xfrm>
          <a:prstGeom prst="rect">
            <a:avLst/>
          </a:prstGeom>
          <a:solidFill>
            <a:srgbClr val="DAA52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00"/>
                </a:solidFill>
                <a:latin typeface="Roboto"/>
                <a:ea typeface="Noto Sans CJK SC Regular"/>
              </a:rPr>
              <a:t>Contemporary philosophy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395" name="CustomShape 45"/>
          <p:cNvSpPr/>
          <p:nvPr/>
        </p:nvSpPr>
        <p:spPr>
          <a:xfrm>
            <a:off x="255600" y="4700880"/>
            <a:ext cx="4543560" cy="855720"/>
          </a:xfrm>
          <a:prstGeom prst="rect">
            <a:avLst/>
          </a:prstGeom>
          <a:solidFill>
            <a:srgbClr val="FF7F5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MADIS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96" name="CustomShape 46"/>
          <p:cNvSpPr/>
          <p:nvPr/>
        </p:nvSpPr>
        <p:spPr>
          <a:xfrm>
            <a:off x="144360" y="4339440"/>
            <a:ext cx="605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88A0"/>
                </a:solidFill>
                <a:latin typeface="Roboto"/>
                <a:ea typeface="Noto Sans CJK SC Regular"/>
              </a:rPr>
              <a:t>PhD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97" name="CustomShape 47"/>
          <p:cNvSpPr/>
          <p:nvPr/>
        </p:nvSpPr>
        <p:spPr>
          <a:xfrm>
            <a:off x="4827600" y="4717080"/>
            <a:ext cx="1571760" cy="855720"/>
          </a:xfrm>
          <a:prstGeom prst="rect">
            <a:avLst/>
          </a:prstGeom>
          <a:solidFill>
            <a:srgbClr val="228B22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ENGSYS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98" name="CustomShape 48"/>
          <p:cNvSpPr/>
          <p:nvPr/>
        </p:nvSpPr>
        <p:spPr>
          <a:xfrm>
            <a:off x="6629400" y="4717800"/>
            <a:ext cx="1706760" cy="855720"/>
          </a:xfrm>
          <a:prstGeom prst="rect">
            <a:avLst/>
          </a:prstGeom>
          <a:solidFill>
            <a:srgbClr val="AFEEEE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SMRE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99" name="CustomShape 49"/>
          <p:cNvSpPr/>
          <p:nvPr/>
        </p:nvSpPr>
        <p:spPr>
          <a:xfrm>
            <a:off x="8458200" y="4717080"/>
            <a:ext cx="3656160" cy="855720"/>
          </a:xfrm>
          <a:prstGeom prst="rect">
            <a:avLst/>
          </a:prstGeom>
          <a:solidFill>
            <a:srgbClr val="6395ED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SHS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00" name="CustomShape 50"/>
          <p:cNvSpPr/>
          <p:nvPr/>
        </p:nvSpPr>
        <p:spPr>
          <a:xfrm>
            <a:off x="568800" y="1886400"/>
            <a:ext cx="4882680" cy="28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300" b="1" strike="noStrike" spc="-1">
                <a:solidFill>
                  <a:srgbClr val="000000"/>
                </a:solidFill>
                <a:latin typeface="Arial"/>
                <a:ea typeface="DejaVu Sans"/>
              </a:rPr>
              <a:t>Master complexity with innovative conceptual tools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401" name="CustomShape 51"/>
          <p:cNvSpPr/>
          <p:nvPr/>
        </p:nvSpPr>
        <p:spPr>
          <a:xfrm>
            <a:off x="5322240" y="1891800"/>
            <a:ext cx="3190320" cy="28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300" b="1" strike="noStrike" spc="-1">
                <a:solidFill>
                  <a:srgbClr val="000000"/>
                </a:solidFill>
                <a:latin typeface="Arial"/>
                <a:ea typeface="DejaVu Sans"/>
              </a:rPr>
              <a:t>Design disruptive technologies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402" name="CustomShape 52"/>
          <p:cNvSpPr/>
          <p:nvPr/>
        </p:nvSpPr>
        <p:spPr>
          <a:xfrm>
            <a:off x="8948160" y="1905480"/>
            <a:ext cx="3190320" cy="28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300" b="1" strike="noStrike" spc="-1">
                <a:solidFill>
                  <a:srgbClr val="000000"/>
                </a:solidFill>
                <a:latin typeface="Arial"/>
                <a:ea typeface="DejaVu Sans"/>
              </a:rPr>
              <a:t>Humanise the digital society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403" name="CustomShape 53"/>
          <p:cNvSpPr/>
          <p:nvPr/>
        </p:nvSpPr>
        <p:spPr>
          <a:xfrm>
            <a:off x="2334240" y="725400"/>
            <a:ext cx="971712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Gather complementary expertises to build a digital world for humans and to tackle its challenges along a master-PhD continuum (common conferences, seminars,...)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4" name="CustomShape 54"/>
          <p:cNvSpPr/>
          <p:nvPr/>
        </p:nvSpPr>
        <p:spPr>
          <a:xfrm>
            <a:off x="3066840" y="5874840"/>
            <a:ext cx="10737720" cy="91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Applying: International Master in Robotics and Transport (Polytech, Centrale Lille).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05" name="CustomShape 55"/>
          <p:cNvSpPr/>
          <p:nvPr/>
        </p:nvSpPr>
        <p:spPr>
          <a:xfrm>
            <a:off x="737280" y="306360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12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06" name="CustomShape 56"/>
          <p:cNvSpPr/>
          <p:nvPr/>
        </p:nvSpPr>
        <p:spPr>
          <a:xfrm>
            <a:off x="885960" y="430128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14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07" name="CustomShape 57"/>
          <p:cNvSpPr/>
          <p:nvPr/>
        </p:nvSpPr>
        <p:spPr>
          <a:xfrm>
            <a:off x="1997640" y="304920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18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08" name="CustomShape 58"/>
          <p:cNvSpPr/>
          <p:nvPr/>
        </p:nvSpPr>
        <p:spPr>
          <a:xfrm>
            <a:off x="1997640" y="428688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12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09" name="CustomShape 59"/>
          <p:cNvSpPr/>
          <p:nvPr/>
        </p:nvSpPr>
        <p:spPr>
          <a:xfrm>
            <a:off x="3235680" y="305136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17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10" name="CustomShape 60"/>
          <p:cNvSpPr/>
          <p:nvPr/>
        </p:nvSpPr>
        <p:spPr>
          <a:xfrm>
            <a:off x="3236040" y="429012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11" name="CustomShape 61"/>
          <p:cNvSpPr/>
          <p:nvPr/>
        </p:nvSpPr>
        <p:spPr>
          <a:xfrm>
            <a:off x="4478040" y="305856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13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12" name="CustomShape 62"/>
          <p:cNvSpPr/>
          <p:nvPr/>
        </p:nvSpPr>
        <p:spPr>
          <a:xfrm>
            <a:off x="4544640" y="429624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13" name="CustomShape 63"/>
          <p:cNvSpPr/>
          <p:nvPr/>
        </p:nvSpPr>
        <p:spPr>
          <a:xfrm>
            <a:off x="5552640" y="304416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8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14" name="CustomShape 64"/>
          <p:cNvSpPr/>
          <p:nvPr/>
        </p:nvSpPr>
        <p:spPr>
          <a:xfrm>
            <a:off x="5555520" y="428184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12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15" name="CustomShape 65"/>
          <p:cNvSpPr/>
          <p:nvPr/>
        </p:nvSpPr>
        <p:spPr>
          <a:xfrm>
            <a:off x="6911280" y="304812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22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16" name="CustomShape 66"/>
          <p:cNvSpPr/>
          <p:nvPr/>
        </p:nvSpPr>
        <p:spPr>
          <a:xfrm>
            <a:off x="6999480" y="428688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17" name="CustomShape 67"/>
          <p:cNvSpPr/>
          <p:nvPr/>
        </p:nvSpPr>
        <p:spPr>
          <a:xfrm>
            <a:off x="8027640" y="304848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12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18" name="CustomShape 68"/>
          <p:cNvSpPr/>
          <p:nvPr/>
        </p:nvSpPr>
        <p:spPr>
          <a:xfrm>
            <a:off x="8007840" y="428724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10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19" name="CustomShape 69"/>
          <p:cNvSpPr/>
          <p:nvPr/>
        </p:nvSpPr>
        <p:spPr>
          <a:xfrm>
            <a:off x="9324000" y="304884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20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20" name="CustomShape 70"/>
          <p:cNvSpPr/>
          <p:nvPr/>
        </p:nvSpPr>
        <p:spPr>
          <a:xfrm>
            <a:off x="9324360" y="427320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24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21" name="CustomShape 71"/>
          <p:cNvSpPr/>
          <p:nvPr/>
        </p:nvSpPr>
        <p:spPr>
          <a:xfrm>
            <a:off x="10512360" y="304920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16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22" name="CustomShape 72"/>
          <p:cNvSpPr/>
          <p:nvPr/>
        </p:nvSpPr>
        <p:spPr>
          <a:xfrm>
            <a:off x="10512720" y="427356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15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23" name="CustomShape 73"/>
          <p:cNvSpPr/>
          <p:nvPr/>
        </p:nvSpPr>
        <p:spPr>
          <a:xfrm>
            <a:off x="11736720" y="304956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7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24" name="CustomShape 74"/>
          <p:cNvSpPr/>
          <p:nvPr/>
        </p:nvSpPr>
        <p:spPr>
          <a:xfrm>
            <a:off x="11773080" y="427392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5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25" name="CustomShape 75"/>
          <p:cNvSpPr/>
          <p:nvPr/>
        </p:nvSpPr>
        <p:spPr>
          <a:xfrm>
            <a:off x="4371480" y="521964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28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26" name="CustomShape 76"/>
          <p:cNvSpPr/>
          <p:nvPr/>
        </p:nvSpPr>
        <p:spPr>
          <a:xfrm>
            <a:off x="6027840" y="522000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14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27" name="CustomShape 77"/>
          <p:cNvSpPr/>
          <p:nvPr/>
        </p:nvSpPr>
        <p:spPr>
          <a:xfrm>
            <a:off x="11644200" y="522036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28" name="CustomShape 78"/>
          <p:cNvSpPr/>
          <p:nvPr/>
        </p:nvSpPr>
        <p:spPr>
          <a:xfrm>
            <a:off x="7880400" y="5249520"/>
            <a:ext cx="455760" cy="33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12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29" name="CustomShape 79"/>
          <p:cNvSpPr/>
          <p:nvPr/>
        </p:nvSpPr>
        <p:spPr>
          <a:xfrm>
            <a:off x="254880" y="5524200"/>
            <a:ext cx="11791800" cy="6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Total: 133 M1 (43 foreign) + 120 M2 (25 foreign) = 253 master students (68 foreign; 26%)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55 PhD students (with ~ 40 first year students coming)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30" name="CustomShape 80"/>
          <p:cNvSpPr/>
          <p:nvPr/>
        </p:nvSpPr>
        <p:spPr>
          <a:xfrm>
            <a:off x="7858080" y="4051440"/>
            <a:ext cx="56340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300" b="1" strike="noStrike" spc="-1">
                <a:solidFill>
                  <a:srgbClr val="FF3366"/>
                </a:solidFill>
                <a:latin typeface="Arial"/>
                <a:ea typeface="DejaVu Sans"/>
              </a:rPr>
              <a:t>CMA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431" name="CustomShape 81"/>
          <p:cNvSpPr/>
          <p:nvPr/>
        </p:nvSpPr>
        <p:spPr>
          <a:xfrm>
            <a:off x="5528160" y="4053240"/>
            <a:ext cx="563400" cy="27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300" b="1" strike="noStrike" spc="-1">
                <a:solidFill>
                  <a:srgbClr val="FF3366"/>
                </a:solidFill>
                <a:latin typeface="Arial"/>
                <a:ea typeface="DejaVu Sans"/>
              </a:rPr>
              <a:t>CMA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432" name="CustomShape 82"/>
          <p:cNvSpPr/>
          <p:nvPr/>
        </p:nvSpPr>
        <p:spPr>
          <a:xfrm>
            <a:off x="9779760" y="1313280"/>
            <a:ext cx="2367720" cy="577080"/>
          </a:xfrm>
          <a:prstGeom prst="rect">
            <a:avLst/>
          </a:prstGeom>
          <a:solidFill>
            <a:srgbClr val="00008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FF00"/>
                </a:solidFill>
                <a:highlight>
                  <a:srgbClr val="000080"/>
                </a:highlight>
                <a:latin typeface="Arial"/>
                <a:ea typeface="DejaVu Sans"/>
              </a:rPr>
              <a:t>Foreign students &gt;30%</a:t>
            </a: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1000" b="1" strike="noStrike" spc="-1">
                <a:solidFill>
                  <a:srgbClr val="FF3366"/>
                </a:solidFill>
                <a:highlight>
                  <a:srgbClr val="000080"/>
                </a:highlight>
                <a:latin typeface="Arial"/>
                <a:ea typeface="DejaVu Sans"/>
              </a:rPr>
              <a:t>CMA : compétences et métiers d'avenir</a:t>
            </a:r>
            <a:endParaRPr lang="en-US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ustomShape 1"/>
          <p:cNvSpPr/>
          <p:nvPr/>
        </p:nvSpPr>
        <p:spPr>
          <a:xfrm>
            <a:off x="1082880" y="1623240"/>
            <a:ext cx="10794600" cy="2703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2"/>
          <p:cNvSpPr/>
          <p:nvPr/>
        </p:nvSpPr>
        <p:spPr>
          <a:xfrm>
            <a:off x="457200" y="0"/>
            <a:ext cx="5252760" cy="9745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3200" b="1" strike="noStrike" spc="-1">
                <a:solidFill>
                  <a:srgbClr val="E39A3B"/>
                </a:solidFill>
                <a:latin typeface="Roboto"/>
                <a:ea typeface="Roboto"/>
              </a:rPr>
              <a:t>IKS days (october 4-5):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3200" b="1" strike="noStrike" spc="-1">
                <a:solidFill>
                  <a:srgbClr val="E39A3B"/>
                </a:solidFill>
                <a:latin typeface="Roboto"/>
                <a:ea typeface="Roboto"/>
              </a:rPr>
              <a:t>An interdisciplinariy meeting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35" name="CustomShape 3"/>
          <p:cNvSpPr/>
          <p:nvPr/>
        </p:nvSpPr>
        <p:spPr>
          <a:xfrm>
            <a:off x="266400" y="747000"/>
            <a:ext cx="1116216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600" b="1" strike="noStrike" spc="-1">
                <a:solidFill>
                  <a:srgbClr val="C9211E"/>
                </a:solidFill>
                <a:latin typeface="Arial"/>
                <a:ea typeface="DejaVu Sans"/>
              </a:rPr>
              <a:t>Presentation of the master tracks by the students</a:t>
            </a:r>
            <a:endParaRPr lang="en-US" sz="16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500" b="0" strike="noStrike" spc="-1">
                <a:solidFill>
                  <a:srgbClr val="191970"/>
                </a:solidFill>
                <a:latin typeface="Arial"/>
                <a:ea typeface="DejaVu Sans"/>
              </a:rPr>
              <a:t>Trustful image processing with machine learning </a:t>
            </a:r>
            <a:r>
              <a:rPr lang="en-GB" sz="1500" b="0" i="1" strike="noStrike" spc="-1">
                <a:solidFill>
                  <a:srgbClr val="191970"/>
                </a:solidFill>
                <a:latin typeface="Arial"/>
                <a:ea typeface="DejaVu Sans"/>
              </a:rPr>
              <a:t>(data science)</a:t>
            </a:r>
            <a:endParaRPr lang="en-US" sz="15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500" b="0" strike="noStrike" spc="-1">
                <a:solidFill>
                  <a:srgbClr val="191970"/>
                </a:solidFill>
                <a:latin typeface="Arial"/>
                <a:ea typeface="DejaVu Sans"/>
              </a:rPr>
              <a:t>Vortex nucleation in cold atoms</a:t>
            </a:r>
            <a:r>
              <a:rPr lang="en-GB" sz="1500" b="0" i="1" strike="noStrike" spc="-1">
                <a:solidFill>
                  <a:srgbClr val="191970"/>
                </a:solidFill>
                <a:latin typeface="Arial"/>
                <a:ea typeface="DejaVu Sans"/>
              </a:rPr>
              <a:t>(physics and mathematics)</a:t>
            </a:r>
            <a:endParaRPr lang="en-US" sz="15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600" b="1" strike="noStrike" spc="-1">
                <a:solidFill>
                  <a:srgbClr val="C9211E"/>
                </a:solidFill>
                <a:latin typeface="Arial"/>
                <a:ea typeface="DejaVu Sans"/>
              </a:rPr>
              <a:t>Flash poster presentation by PhD students from all research units</a:t>
            </a:r>
            <a:endParaRPr lang="en-US" sz="16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500" b="1" strike="noStrike" spc="-1">
                <a:solidFill>
                  <a:srgbClr val="191970"/>
                </a:solidFill>
                <a:latin typeface="Arial"/>
                <a:ea typeface="DejaVu Sans"/>
              </a:rPr>
              <a:t>And the number became word: ethics of generative AI</a:t>
            </a:r>
            <a:r>
              <a:rPr lang="en-GB" sz="1500" b="1" i="1" strike="noStrike" spc="-1">
                <a:solidFill>
                  <a:srgbClr val="191970"/>
                </a:solidFill>
                <a:latin typeface="Arial"/>
                <a:ea typeface="DejaVu Sans"/>
              </a:rPr>
              <a:t> (artificial intelligence, philosophy)</a:t>
            </a:r>
            <a:r>
              <a:rPr lang="en-GB" sz="1500" b="1" strike="noStrike" spc="-1">
                <a:solidFill>
                  <a:srgbClr val="191970"/>
                </a:solidFill>
                <a:latin typeface="Arial"/>
                <a:ea typeface="DejaVu Sans"/>
              </a:rPr>
              <a:t> by Alexei Grinbaum</a:t>
            </a:r>
            <a:endParaRPr lang="en-US" sz="15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500" b="0" strike="noStrike" spc="-1">
                <a:solidFill>
                  <a:srgbClr val="191970"/>
                </a:solidFill>
                <a:latin typeface="Arial"/>
                <a:ea typeface="DejaVu Sans"/>
              </a:rPr>
              <a:t>Nanotechnology approaches in wound healing </a:t>
            </a:r>
            <a:r>
              <a:rPr lang="en-GB" sz="1500" b="0" i="1" strike="noStrike" spc="-1">
                <a:solidFill>
                  <a:srgbClr val="191970"/>
                </a:solidFill>
                <a:latin typeface="Arial"/>
                <a:ea typeface="DejaVu Sans"/>
              </a:rPr>
              <a:t>(nanotechnology, biology)</a:t>
            </a:r>
            <a:endParaRPr lang="en-US" sz="15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500" b="0" strike="noStrike" spc="-1">
                <a:solidFill>
                  <a:srgbClr val="191970"/>
                </a:solidFill>
                <a:latin typeface="Arial"/>
                <a:ea typeface="DejaVu Sans"/>
              </a:rPr>
              <a:t>Recent trends in human face and body generation </a:t>
            </a:r>
            <a:r>
              <a:rPr lang="en-GB" sz="1500" b="0" i="1" strike="noStrike" spc="-1">
                <a:solidFill>
                  <a:srgbClr val="191970"/>
                </a:solidFill>
                <a:latin typeface="Arial"/>
                <a:ea typeface="DejaVu Sans"/>
              </a:rPr>
              <a:t>(computer science, human/machine interface)</a:t>
            </a:r>
            <a:endParaRPr lang="en-US" sz="15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500" b="0" strike="noStrike" spc="-1">
                <a:solidFill>
                  <a:srgbClr val="191970"/>
                </a:solidFill>
                <a:latin typeface="Arial"/>
                <a:ea typeface="DejaVu Sans"/>
              </a:rPr>
              <a:t>Complex dynamics of cancer heterogeneity: towards new therapeutic strategies </a:t>
            </a:r>
            <a:r>
              <a:rPr lang="en-GB" sz="1500" b="0" i="1" strike="noStrike" spc="-1">
                <a:solidFill>
                  <a:srgbClr val="191970"/>
                </a:solidFill>
                <a:latin typeface="Arial"/>
                <a:ea typeface="DejaVu Sans"/>
              </a:rPr>
              <a:t>(modeling&amp;simulation, biology)</a:t>
            </a:r>
            <a:endParaRPr lang="en-US" sz="15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500" b="0" strike="noStrike" spc="-1">
                <a:solidFill>
                  <a:srgbClr val="191970"/>
                </a:solidFill>
                <a:latin typeface="Arial"/>
                <a:ea typeface="DejaVu Sans"/>
              </a:rPr>
              <a:t>Autonomous robotics: from a monolithic to large-scale systems </a:t>
            </a:r>
            <a:r>
              <a:rPr lang="en-GB" sz="1500" b="0" i="1" strike="noStrike" spc="-1">
                <a:solidFill>
                  <a:srgbClr val="191970"/>
                </a:solidFill>
                <a:latin typeface="Arial"/>
                <a:ea typeface="DejaVu Sans"/>
              </a:rPr>
              <a:t>(robotics, automation)</a:t>
            </a:r>
            <a:endParaRPr lang="en-US" sz="15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600" b="1" strike="noStrike" spc="-1">
                <a:solidFill>
                  <a:srgbClr val="C9211E"/>
                </a:solidFill>
                <a:latin typeface="Arial"/>
                <a:ea typeface="DejaVu Sans"/>
              </a:rPr>
              <a:t>Presentation of the main technological platforms of Ulille</a:t>
            </a:r>
            <a:endParaRPr lang="en-US" sz="16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600" b="1" strike="noStrike" spc="-1">
                <a:solidFill>
                  <a:srgbClr val="C9211E"/>
                </a:solidFill>
                <a:latin typeface="Arial"/>
                <a:ea typeface="DejaVu Sans"/>
              </a:rPr>
              <a:t>Pursuing a PhD, during and after. </a:t>
            </a:r>
            <a:endParaRPr lang="en-US" sz="16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600" b="1" strike="noStrike" spc="-1">
                <a:solidFill>
                  <a:srgbClr val="C9211E"/>
                </a:solidFill>
                <a:latin typeface="Arial"/>
                <a:ea typeface="DejaVu Sans"/>
              </a:rPr>
              <a:t>International mobility</a:t>
            </a:r>
            <a:endParaRPr lang="en-US" sz="16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500" b="0" strike="noStrike" spc="-1">
                <a:solidFill>
                  <a:srgbClr val="191970"/>
                </a:solidFill>
                <a:latin typeface="Arial"/>
                <a:ea typeface="DejaVu Sans"/>
              </a:rPr>
              <a:t>Methods and tools for tactile and gesture-based interaction (</a:t>
            </a:r>
            <a:r>
              <a:rPr lang="en-GB" sz="1500" b="0" i="1" strike="noStrike" spc="-1">
                <a:solidFill>
                  <a:srgbClr val="191970"/>
                </a:solidFill>
                <a:latin typeface="Arial"/>
                <a:ea typeface="DejaVu Sans"/>
              </a:rPr>
              <a:t>electronics, computer science, human/machine interaction</a:t>
            </a:r>
            <a:r>
              <a:rPr lang="en-GB" sz="1500" b="0" strike="noStrike" spc="-1">
                <a:solidFill>
                  <a:srgbClr val="191970"/>
                </a:solidFill>
                <a:latin typeface="Arial"/>
                <a:ea typeface="DejaVu Sans"/>
              </a:rPr>
              <a:t>)</a:t>
            </a:r>
            <a:endParaRPr lang="en-US" sz="15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500" b="0" strike="noStrike" spc="-1">
                <a:solidFill>
                  <a:srgbClr val="191970"/>
                </a:solidFill>
                <a:latin typeface="Arial"/>
                <a:ea typeface="DejaVu Sans"/>
              </a:rPr>
              <a:t>Quantum information and technologies: what can we do with them? (</a:t>
            </a:r>
            <a:r>
              <a:rPr lang="en-GB" sz="1500" b="0" i="1" strike="noStrike" spc="-1">
                <a:solidFill>
                  <a:srgbClr val="191970"/>
                </a:solidFill>
                <a:latin typeface="Arial"/>
                <a:ea typeface="DejaVu Sans"/>
              </a:rPr>
              <a:t>physics, mathematics, computer science,...</a:t>
            </a:r>
            <a:r>
              <a:rPr lang="en-GB" sz="1500" b="0" strike="noStrike" spc="-1">
                <a:solidFill>
                  <a:srgbClr val="191970"/>
                </a:solidFill>
                <a:latin typeface="Arial"/>
                <a:ea typeface="DejaVu Sans"/>
              </a:rPr>
              <a:t>)</a:t>
            </a:r>
            <a:endParaRPr lang="en-US" sz="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CustomShape 1"/>
          <p:cNvSpPr/>
          <p:nvPr/>
        </p:nvSpPr>
        <p:spPr>
          <a:xfrm>
            <a:off x="1082880" y="1623240"/>
            <a:ext cx="10794600" cy="2703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CustomShape 2"/>
          <p:cNvSpPr/>
          <p:nvPr/>
        </p:nvSpPr>
        <p:spPr>
          <a:xfrm>
            <a:off x="456120" y="487800"/>
            <a:ext cx="4168800" cy="487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3200" b="1" strike="noStrike" spc="-1">
                <a:solidFill>
                  <a:srgbClr val="E39A3B"/>
                </a:solidFill>
                <a:latin typeface="Roboto"/>
                <a:ea typeface="Roboto"/>
              </a:rPr>
              <a:t>2023-2024 IKS events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38" name="CustomShape 3"/>
          <p:cNvSpPr/>
          <p:nvPr/>
        </p:nvSpPr>
        <p:spPr>
          <a:xfrm>
            <a:off x="914400" y="1107000"/>
            <a:ext cx="1005264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800" b="1" strike="noStrike" spc="-1">
                <a:solidFill>
                  <a:srgbClr val="191970"/>
                </a:solidFill>
                <a:latin typeface="Arial"/>
                <a:ea typeface="DejaVu Sans"/>
              </a:rPr>
              <a:t>04-05/10/2023 :</a:t>
            </a:r>
            <a:r>
              <a:rPr lang="en-GB" sz="1800" b="0" strike="noStrike" spc="-1">
                <a:solidFill>
                  <a:srgbClr val="191970"/>
                </a:solidFill>
                <a:latin typeface="Arial"/>
                <a:ea typeface="DejaVu Sans"/>
              </a:rPr>
              <a:t> IKS annual days over two full days at LILLIAD</a:t>
            </a:r>
            <a:endParaRPr lang="en-US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800" b="1" strike="noStrike" spc="-1">
                <a:solidFill>
                  <a:srgbClr val="191970"/>
                </a:solidFill>
                <a:latin typeface="Arial"/>
                <a:ea typeface="DejaVu Sans"/>
              </a:rPr>
              <a:t>08/11/2023:</a:t>
            </a:r>
            <a:r>
              <a:rPr lang="en-GB" sz="1800" b="0" strike="noStrike" spc="-1">
                <a:solidFill>
                  <a:srgbClr val="191970"/>
                </a:solidFill>
                <a:latin typeface="Arial"/>
                <a:ea typeface="DejaVu Sans"/>
              </a:rPr>
              <a:t> Collective delusions on social networks? Reflections from the case of morgellons (</a:t>
            </a:r>
            <a:r>
              <a:rPr lang="en-GB" sz="1800" b="0" i="1" strike="noStrike" spc="-1">
                <a:solidFill>
                  <a:srgbClr val="191970"/>
                </a:solidFill>
                <a:latin typeface="Arial"/>
                <a:ea typeface="DejaVu Sans"/>
              </a:rPr>
              <a:t>Philosophy</a:t>
            </a:r>
            <a:r>
              <a:rPr lang="en-GB" sz="1800" b="0" strike="noStrike" spc="-1">
                <a:solidFill>
                  <a:srgbClr val="191970"/>
                </a:solidFill>
                <a:latin typeface="Arial"/>
                <a:ea typeface="DejaVu Sans"/>
              </a:rPr>
              <a:t>)</a:t>
            </a:r>
            <a:endParaRPr lang="en-US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800" b="1" strike="noStrike" spc="-1">
                <a:solidFill>
                  <a:srgbClr val="191970"/>
                </a:solidFill>
                <a:latin typeface="Arial"/>
                <a:ea typeface="DejaVu Sans"/>
              </a:rPr>
              <a:t>06/12/2023:</a:t>
            </a:r>
            <a:r>
              <a:rPr lang="en-GB" sz="1800" b="0" strike="noStrike" spc="-1">
                <a:solidFill>
                  <a:srgbClr val="191970"/>
                </a:solidFill>
                <a:latin typeface="Arial"/>
                <a:ea typeface="DejaVu Sans"/>
              </a:rPr>
              <a:t> round table on “Decision making in an uncertain environment” (</a:t>
            </a:r>
            <a:r>
              <a:rPr lang="en-GB" sz="1800" b="0" i="1" strike="noStrike" spc="-1">
                <a:solidFill>
                  <a:srgbClr val="191970"/>
                </a:solidFill>
                <a:latin typeface="Arial"/>
                <a:ea typeface="DejaVu Sans"/>
              </a:rPr>
              <a:t>scientific computing, image processing, system biology, real-time software systems, machine learning, data science</a:t>
            </a:r>
            <a:r>
              <a:rPr lang="en-GB" sz="1800" b="0" strike="noStrike" spc="-1">
                <a:solidFill>
                  <a:srgbClr val="191970"/>
                </a:solidFill>
                <a:latin typeface="Arial"/>
                <a:ea typeface="DejaVu Sans"/>
              </a:rPr>
              <a:t>)</a:t>
            </a:r>
            <a:endParaRPr lang="en-US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800" b="1" strike="noStrike" spc="-1">
                <a:solidFill>
                  <a:srgbClr val="191970"/>
                </a:solidFill>
                <a:latin typeface="Arial"/>
                <a:ea typeface="DejaVu Sans"/>
              </a:rPr>
              <a:t>24/01/2024:</a:t>
            </a:r>
            <a:r>
              <a:rPr lang="en-GB" sz="1800" b="0" strike="noStrike" spc="-1">
                <a:solidFill>
                  <a:srgbClr val="191970"/>
                </a:solidFill>
                <a:latin typeface="Arial"/>
                <a:ea typeface="DejaVu Sans"/>
              </a:rPr>
              <a:t> Morphogenesis, how do structures appear? (</a:t>
            </a:r>
            <a:r>
              <a:rPr lang="en-GB" sz="1800" b="0" i="1" strike="noStrike" spc="-1">
                <a:solidFill>
                  <a:srgbClr val="191970"/>
                </a:solidFill>
                <a:latin typeface="Arial"/>
                <a:ea typeface="DejaVu Sans"/>
              </a:rPr>
              <a:t>mathematics, nanotechnology, cognitive sciences, biology, etc.</a:t>
            </a:r>
            <a:r>
              <a:rPr lang="en-GB" sz="1800" b="0" strike="noStrike" spc="-1">
                <a:solidFill>
                  <a:srgbClr val="191970"/>
                </a:solidFill>
                <a:latin typeface="Arial"/>
                <a:ea typeface="DejaVu Sans"/>
              </a:rPr>
              <a:t>)</a:t>
            </a:r>
            <a:endParaRPr lang="en-US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800" b="1" strike="noStrike" spc="-1">
                <a:solidFill>
                  <a:srgbClr val="191970"/>
                </a:solidFill>
                <a:latin typeface="Arial"/>
                <a:ea typeface="DejaVu Sans"/>
              </a:rPr>
              <a:t>21/02/2024:</a:t>
            </a:r>
            <a:r>
              <a:rPr lang="en-GB" sz="1800" b="0" strike="noStrike" spc="-1">
                <a:solidFill>
                  <a:srgbClr val="191970"/>
                </a:solidFill>
                <a:latin typeface="Arial"/>
                <a:ea typeface="DejaVu Sans"/>
              </a:rPr>
              <a:t> Feedback loops and complexity (</a:t>
            </a:r>
            <a:r>
              <a:rPr lang="en-GB" sz="1800" b="0" i="1" strike="noStrike" spc="-1">
                <a:solidFill>
                  <a:srgbClr val="191970"/>
                </a:solidFill>
                <a:latin typeface="Arial"/>
                <a:ea typeface="DejaVu Sans"/>
              </a:rPr>
              <a:t>physics, cognitive sciences, biology, micro-electronics, mathematics,...</a:t>
            </a:r>
            <a:r>
              <a:rPr lang="en-GB" sz="1800" b="0" strike="noStrike" spc="-1">
                <a:solidFill>
                  <a:srgbClr val="191970"/>
                </a:solidFill>
                <a:latin typeface="Arial"/>
                <a:ea typeface="DejaVu Sans"/>
              </a:rPr>
              <a:t>)</a:t>
            </a:r>
            <a:endParaRPr lang="en-US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800" b="1" strike="noStrike" spc="-1">
                <a:solidFill>
                  <a:srgbClr val="191970"/>
                </a:solidFill>
                <a:latin typeface="Arial"/>
                <a:ea typeface="DejaVu Sans"/>
              </a:rPr>
              <a:t>20/03/2024:</a:t>
            </a:r>
            <a:r>
              <a:rPr lang="en-GB" sz="1800" b="0" strike="noStrike" spc="-1">
                <a:solidFill>
                  <a:srgbClr val="191970"/>
                </a:solidFill>
                <a:latin typeface="Arial"/>
                <a:ea typeface="DejaVu Sans"/>
              </a:rPr>
              <a:t> Generative artificial intelligence: ChatGPT, DALL-E, … (e</a:t>
            </a:r>
            <a:r>
              <a:rPr lang="en-GB" sz="1800" b="0" i="1" strike="noStrike" spc="-1">
                <a:solidFill>
                  <a:srgbClr val="191970"/>
                </a:solidFill>
                <a:latin typeface="Arial"/>
                <a:ea typeface="DejaVu Sans"/>
              </a:rPr>
              <a:t>verybody)</a:t>
            </a:r>
            <a:endParaRPr lang="en-US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1800" b="1" strike="noStrike" spc="-1">
                <a:solidFill>
                  <a:srgbClr val="191970"/>
                </a:solidFill>
                <a:latin typeface="Arial"/>
                <a:ea typeface="DejaVu Sans"/>
              </a:rPr>
              <a:t>15/05/2024:</a:t>
            </a:r>
            <a:r>
              <a:rPr lang="en-GB" sz="1800" b="0" strike="noStrike" spc="-1">
                <a:solidFill>
                  <a:srgbClr val="191970"/>
                </a:solidFill>
                <a:latin typeface="Arial"/>
                <a:ea typeface="DejaVu Sans"/>
              </a:rPr>
              <a:t> end seminar, melting pot.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1082880" y="1623240"/>
            <a:ext cx="10794600" cy="2703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2"/>
          <p:cNvSpPr/>
          <p:nvPr/>
        </p:nvSpPr>
        <p:spPr>
          <a:xfrm>
            <a:off x="746280" y="487800"/>
            <a:ext cx="4961880" cy="487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GB" sz="3200" b="1" strike="noStrike" spc="-1">
                <a:solidFill>
                  <a:srgbClr val="E39A3B"/>
                </a:solidFill>
                <a:latin typeface="Roboto"/>
                <a:ea typeface="Roboto"/>
              </a:rPr>
              <a:t>Benefits for PHD students 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41" name="CustomShape 3"/>
          <p:cNvSpPr/>
          <p:nvPr/>
        </p:nvSpPr>
        <p:spPr>
          <a:xfrm>
            <a:off x="914400" y="1107000"/>
            <a:ext cx="10052640" cy="451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200" b="0" strike="noStrike" spc="-1">
                <a:solidFill>
                  <a:srgbClr val="191970"/>
                </a:solidFill>
                <a:latin typeface="Arial"/>
                <a:ea typeface="DejaVu Sans"/>
              </a:rPr>
              <a:t>Interdisciplinary meetings (IKS days + monthy afterwork sessions) :</a:t>
            </a:r>
            <a:endParaRPr lang="en-US" sz="22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200" b="0" strike="noStrike" spc="-1">
                <a:solidFill>
                  <a:srgbClr val="191970"/>
                </a:solidFill>
                <a:latin typeface="Arial"/>
                <a:ea typeface="DejaVu Sans"/>
              </a:rPr>
              <a:t>Meet master and Phd students with complementary expertises and discuss about outstanding questions related to a human-friendly digital worlds</a:t>
            </a:r>
            <a:endParaRPr lang="en-US" sz="22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200" b="0" strike="noStrike" spc="-1">
                <a:solidFill>
                  <a:srgbClr val="191970"/>
                </a:solidFill>
                <a:latin typeface="Arial"/>
                <a:ea typeface="DejaVu Sans"/>
              </a:rPr>
              <a:t>Explain your research to master students and help them to consider pursuing a PhD thesis</a:t>
            </a:r>
            <a:endParaRPr lang="en-US" sz="2200" b="0" strike="noStrike" spc="-1">
              <a:latin typeface="Arial"/>
            </a:endParaRPr>
          </a:p>
          <a:p>
            <a:pPr marL="432000" lvl="1" indent="-2160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200" b="0" strike="noStrike" spc="-1">
                <a:solidFill>
                  <a:srgbClr val="191970"/>
                </a:solidFill>
                <a:latin typeface="Arial"/>
                <a:ea typeface="DejaVu Sans"/>
              </a:rPr>
              <a:t>Strenghten your skills in communicating about your work, perhaps in organizing common activities</a:t>
            </a:r>
            <a:endParaRPr lang="en-US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200" b="0" strike="noStrike" spc="-1">
                <a:solidFill>
                  <a:srgbClr val="191970"/>
                </a:solidFill>
                <a:latin typeface="Arial"/>
                <a:ea typeface="DejaVu Sans"/>
              </a:rPr>
              <a:t>Mobility grants: Receive up to 3000 € for a stay abroad (900 € for the first 4 weeks et 150 €/week for the 14 remaining ones). </a:t>
            </a:r>
            <a:endParaRPr lang="en-US" sz="2200" b="0" strike="noStrike" spc="-1">
              <a:latin typeface="Arial"/>
            </a:endParaRPr>
          </a:p>
          <a:p>
            <a:pPr marL="216000" indent="-210600">
              <a:lnSpc>
                <a:spcPct val="100000"/>
              </a:lnSpc>
              <a:spcAft>
                <a:spcPts val="865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GB" sz="2200" b="0" strike="noStrike" spc="-1">
                <a:solidFill>
                  <a:srgbClr val="191970"/>
                </a:solidFill>
                <a:latin typeface="Arial"/>
                <a:ea typeface="DejaVu Sans"/>
              </a:rPr>
              <a:t>With your PhD diploma, receive a certificate attesting of your participation in the Graduate Programme. 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603360" y="341640"/>
            <a:ext cx="8134920" cy="11397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600" b="1" strike="noStrike" spc="-1">
                <a:solidFill>
                  <a:srgbClr val="E39A3B"/>
                </a:solidFill>
                <a:latin typeface="Roboto"/>
                <a:ea typeface="Roboto"/>
              </a:rPr>
              <a:t>More information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443" name="Line 2"/>
          <p:cNvSpPr/>
          <p:nvPr/>
        </p:nvSpPr>
        <p:spPr>
          <a:xfrm>
            <a:off x="3740400" y="1894680"/>
            <a:ext cx="360" cy="2049480"/>
          </a:xfrm>
          <a:prstGeom prst="line">
            <a:avLst/>
          </a:prstGeom>
          <a:ln w="38160">
            <a:solidFill>
              <a:srgbClr val="57B1C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3"/>
          <p:cNvSpPr/>
          <p:nvPr/>
        </p:nvSpPr>
        <p:spPr>
          <a:xfrm>
            <a:off x="6087960" y="2059920"/>
            <a:ext cx="2349720" cy="912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Roboto"/>
                <a:ea typeface="Roboto"/>
              </a:rPr>
              <a:t>Marc Lefranc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i="1" strike="noStrike" spc="-1">
                <a:solidFill>
                  <a:srgbClr val="000000"/>
                </a:solidFill>
                <a:latin typeface="Roboto"/>
                <a:ea typeface="Roboto"/>
              </a:rPr>
              <a:t>Prof. Université de Lille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i="1" strike="noStrike" spc="-1">
                <a:solidFill>
                  <a:srgbClr val="000000"/>
                </a:solidFill>
                <a:latin typeface="Roboto"/>
                <a:ea typeface="Roboto"/>
              </a:rPr>
              <a:t>Coordinator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445" name="CustomShape 4"/>
          <p:cNvSpPr/>
          <p:nvPr/>
        </p:nvSpPr>
        <p:spPr>
          <a:xfrm>
            <a:off x="5437800" y="4136400"/>
            <a:ext cx="4868280" cy="5763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b="1" strike="noStrike" spc="-1">
                <a:solidFill>
                  <a:srgbClr val="E39A3B"/>
                </a:solidFill>
                <a:latin typeface="Roboto"/>
                <a:ea typeface="Roboto"/>
              </a:rPr>
              <a:t>e-mail: </a:t>
            </a:r>
            <a:r>
              <a:t/>
            </a:r>
            <a:br/>
            <a:r>
              <a:rPr lang="en-GB" sz="1600" b="1" strike="noStrike" spc="-1">
                <a:solidFill>
                  <a:srgbClr val="E39A3B"/>
                </a:solidFill>
                <a:latin typeface="Roboto"/>
                <a:ea typeface="Roboto"/>
              </a:rPr>
              <a:t>resp-graduate-programme-iks@univ-lille.fr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446" name="Image 20"/>
          <p:cNvPicPr/>
          <p:nvPr/>
        </p:nvPicPr>
        <p:blipFill>
          <a:blip r:embed="rId2"/>
          <a:stretch/>
        </p:blipFill>
        <p:spPr>
          <a:xfrm>
            <a:off x="6256440" y="3089520"/>
            <a:ext cx="1910880" cy="873360"/>
          </a:xfrm>
          <a:prstGeom prst="rect">
            <a:avLst/>
          </a:prstGeom>
          <a:ln w="12600">
            <a:noFill/>
          </a:ln>
        </p:spPr>
      </p:pic>
      <p:pic>
        <p:nvPicPr>
          <p:cNvPr id="447" name="Image 21"/>
          <p:cNvPicPr/>
          <p:nvPr/>
        </p:nvPicPr>
        <p:blipFill>
          <a:blip r:embed="rId3"/>
          <a:stretch/>
        </p:blipFill>
        <p:spPr>
          <a:xfrm>
            <a:off x="1739880" y="3596040"/>
            <a:ext cx="1445040" cy="816120"/>
          </a:xfrm>
          <a:prstGeom prst="rect">
            <a:avLst/>
          </a:prstGeom>
          <a:ln w="12600">
            <a:noFill/>
          </a:ln>
        </p:spPr>
      </p:pic>
      <p:sp>
        <p:nvSpPr>
          <p:cNvPr id="448" name="CustomShape 5"/>
          <p:cNvSpPr/>
          <p:nvPr/>
        </p:nvSpPr>
        <p:spPr>
          <a:xfrm>
            <a:off x="3189960" y="5437080"/>
            <a:ext cx="6180840" cy="363960"/>
          </a:xfrm>
          <a:prstGeom prst="rect">
            <a:avLst/>
          </a:prstGeom>
          <a:solidFill>
            <a:srgbClr val="E39A3B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1" strike="noStrike" spc="-1">
                <a:solidFill>
                  <a:srgbClr val="FFFFFF"/>
                </a:solidFill>
                <a:latin typeface="Roboto"/>
                <a:ea typeface="Roboto"/>
              </a:rPr>
              <a:t>international.univ-lille.fr/graduate-programmes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449" name="Picture 2"/>
          <p:cNvPicPr/>
          <p:nvPr/>
        </p:nvPicPr>
        <p:blipFill>
          <a:blip r:embed="rId4"/>
          <a:stretch/>
        </p:blipFill>
        <p:spPr>
          <a:xfrm rot="5400000">
            <a:off x="2683080" y="5460480"/>
            <a:ext cx="372600" cy="349200"/>
          </a:xfrm>
          <a:prstGeom prst="rect">
            <a:avLst/>
          </a:prstGeom>
          <a:ln w="12600">
            <a:noFill/>
          </a:ln>
        </p:spPr>
      </p:pic>
      <p:sp>
        <p:nvSpPr>
          <p:cNvPr id="450" name="CustomShape 6"/>
          <p:cNvSpPr/>
          <p:nvPr/>
        </p:nvSpPr>
        <p:spPr>
          <a:xfrm>
            <a:off x="1429200" y="2130480"/>
            <a:ext cx="2166480" cy="1464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262626"/>
                </a:solidFill>
                <a:latin typeface="Roboto"/>
                <a:ea typeface="Roboto"/>
              </a:rPr>
              <a:t>Maéna MARTIN-LADAKIS 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i="1" strike="noStrike" spc="-1">
                <a:solidFill>
                  <a:srgbClr val="262626"/>
                </a:solidFill>
                <a:latin typeface="Roboto"/>
                <a:ea typeface="Roboto"/>
              </a:rPr>
              <a:t>Project Manager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451" name="CustomShape 7"/>
          <p:cNvSpPr/>
          <p:nvPr/>
        </p:nvSpPr>
        <p:spPr>
          <a:xfrm>
            <a:off x="93960" y="4159440"/>
            <a:ext cx="4947840" cy="579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800" tIns="46800" rIns="46800" bIns="468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600" b="1" strike="noStrike" spc="-1">
                <a:solidFill>
                  <a:srgbClr val="E39A3B"/>
                </a:solidFill>
                <a:latin typeface="Roboto"/>
                <a:ea typeface="Roboto"/>
              </a:rPr>
              <a:t>e-mail: </a:t>
            </a:r>
            <a:r>
              <a:t/>
            </a:r>
            <a:br/>
            <a:r>
              <a:rPr lang="en-GB" sz="1600" b="1" strike="noStrike" spc="-1">
                <a:solidFill>
                  <a:srgbClr val="E39A3B"/>
                </a:solidFill>
                <a:latin typeface="Roboto"/>
                <a:ea typeface="Roboto"/>
              </a:rPr>
              <a:t>graduate-programme-iks@univ-lille.fr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452" name="Picture 17"/>
          <p:cNvPicPr/>
          <p:nvPr/>
        </p:nvPicPr>
        <p:blipFill>
          <a:blip r:embed="rId5"/>
          <a:stretch/>
        </p:blipFill>
        <p:spPr>
          <a:xfrm>
            <a:off x="299880" y="2130480"/>
            <a:ext cx="1082880" cy="1413000"/>
          </a:xfrm>
          <a:prstGeom prst="rect">
            <a:avLst/>
          </a:prstGeom>
          <a:ln w="12600">
            <a:noFill/>
          </a:ln>
        </p:spPr>
      </p:pic>
      <p:pic>
        <p:nvPicPr>
          <p:cNvPr id="453" name="Image"/>
          <p:cNvPicPr/>
          <p:nvPr/>
        </p:nvPicPr>
        <p:blipFill>
          <a:blip r:embed="rId6"/>
          <a:stretch/>
        </p:blipFill>
        <p:spPr>
          <a:xfrm>
            <a:off x="1515240" y="3440880"/>
            <a:ext cx="1994400" cy="842400"/>
          </a:xfrm>
          <a:prstGeom prst="rect">
            <a:avLst/>
          </a:prstGeom>
          <a:ln w="12600">
            <a:noFill/>
          </a:ln>
        </p:spPr>
      </p:pic>
      <p:pic>
        <p:nvPicPr>
          <p:cNvPr id="454" name="Image"/>
          <p:cNvPicPr/>
          <p:nvPr/>
        </p:nvPicPr>
        <p:blipFill>
          <a:blip r:embed="rId6"/>
          <a:stretch/>
        </p:blipFill>
        <p:spPr>
          <a:xfrm>
            <a:off x="6059160" y="3067560"/>
            <a:ext cx="2172240" cy="917640"/>
          </a:xfrm>
          <a:prstGeom prst="rect">
            <a:avLst/>
          </a:prstGeom>
          <a:ln w="12600">
            <a:noFill/>
          </a:ln>
        </p:spPr>
      </p:pic>
      <p:pic>
        <p:nvPicPr>
          <p:cNvPr id="455" name="Image 454"/>
          <p:cNvPicPr/>
          <p:nvPr/>
        </p:nvPicPr>
        <p:blipFill>
          <a:blip r:embed="rId7"/>
          <a:stretch/>
        </p:blipFill>
        <p:spPr>
          <a:xfrm>
            <a:off x="4409280" y="2135880"/>
            <a:ext cx="1370160" cy="1370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/>
          <p:cNvPicPr/>
          <p:nvPr/>
        </p:nvPicPr>
        <p:blipFill>
          <a:blip r:embed="rId2"/>
          <a:stretch/>
        </p:blipFill>
        <p:spPr>
          <a:xfrm>
            <a:off x="-3600" y="154440"/>
            <a:ext cx="2685960" cy="1132560"/>
          </a:xfrm>
          <a:prstGeom prst="rect">
            <a:avLst/>
          </a:prstGeom>
          <a:ln w="0">
            <a:noFill/>
          </a:ln>
        </p:spPr>
      </p:pic>
      <p:sp>
        <p:nvSpPr>
          <p:cNvPr id="233" name="CustomShape 1"/>
          <p:cNvSpPr/>
          <p:nvPr/>
        </p:nvSpPr>
        <p:spPr>
          <a:xfrm>
            <a:off x="2900880" y="300960"/>
            <a:ext cx="876564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2A569B"/>
                </a:solidFill>
                <a:latin typeface="Marianne Medium"/>
                <a:ea typeface="Marianne Medium"/>
              </a:rPr>
              <a:t>ULille : an international university focused on the transitions of our time, 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2A569B"/>
                </a:solidFill>
                <a:latin typeface="Marianne Medium"/>
                <a:ea typeface="Marianne Medium"/>
              </a:rPr>
              <a:t>at the heart of the Hauts de France region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523080" y="2402640"/>
            <a:ext cx="11126160" cy="5787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Marianne"/>
                <a:ea typeface="Marianne"/>
              </a:rPr>
              <a:t>A strategy organized around four societal challenges (“hubs”) :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1" strike="noStrike" spc="-1">
                <a:solidFill>
                  <a:srgbClr val="0000CD"/>
                </a:solidFill>
                <a:latin typeface="Marianne"/>
                <a:ea typeface="Marianne"/>
              </a:rPr>
              <a:t>Precision Health</a:t>
            </a:r>
            <a:endParaRPr lang="en-US" sz="22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1" strike="noStrike" spc="-1">
                <a:solidFill>
                  <a:srgbClr val="0000CD"/>
                </a:solidFill>
                <a:latin typeface="Marianne"/>
                <a:ea typeface="Marianne"/>
              </a:rPr>
              <a:t>Science for a Changing Planet</a:t>
            </a:r>
            <a:endParaRPr lang="en-US" sz="22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1" strike="noStrike" spc="-1">
                <a:solidFill>
                  <a:srgbClr val="0000CD"/>
                </a:solidFill>
                <a:latin typeface="Marianne"/>
                <a:ea typeface="Marianne"/>
              </a:rPr>
              <a:t>Human-friendly digital world</a:t>
            </a:r>
            <a:endParaRPr lang="en-US" sz="22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200" b="1" strike="noStrike" spc="-1">
                <a:solidFill>
                  <a:srgbClr val="0000CD"/>
                </a:solidFill>
                <a:latin typeface="Marianne"/>
                <a:ea typeface="Marianne"/>
              </a:rPr>
              <a:t>Changing Cultures, Societies and practices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Marianne"/>
                <a:ea typeface="Marianne"/>
              </a:rPr>
              <a:t>- Societal challenges require interdisciplinary approaches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Marianne"/>
                <a:ea typeface="Marianne"/>
              </a:rPr>
              <a:t>- Research and innovation do not know about borders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200" b="0" strike="noStrike" spc="-1">
                <a:solidFill>
                  <a:srgbClr val="000000"/>
                </a:solidFill>
                <a:latin typeface="Marianne"/>
                <a:ea typeface="Marianne"/>
              </a:rPr>
              <a:t>- The needs of society must be taken into account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latin typeface="Arial"/>
            </a:endParaRPr>
          </a:p>
        </p:txBody>
      </p:sp>
      <p:pic>
        <p:nvPicPr>
          <p:cNvPr id="235" name="Picture 9"/>
          <p:cNvPicPr/>
          <p:nvPr/>
        </p:nvPicPr>
        <p:blipFill>
          <a:blip r:embed="rId3"/>
          <a:srcRect l="24052" t="23344" r="24052" b="26931"/>
          <a:stretch/>
        </p:blipFill>
        <p:spPr>
          <a:xfrm>
            <a:off x="9551520" y="2515320"/>
            <a:ext cx="1075680" cy="103464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1"/>
          <p:cNvPicPr/>
          <p:nvPr/>
        </p:nvPicPr>
        <p:blipFill>
          <a:blip r:embed="rId4"/>
          <a:srcRect l="24052" t="23344" r="25020" b="28519"/>
          <a:stretch/>
        </p:blipFill>
        <p:spPr>
          <a:xfrm>
            <a:off x="10839600" y="2563560"/>
            <a:ext cx="1055880" cy="10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6"/>
          <p:cNvPicPr/>
          <p:nvPr/>
        </p:nvPicPr>
        <p:blipFill>
          <a:blip r:embed="rId5"/>
          <a:srcRect l="24052" t="23344" r="24052" b="28553"/>
          <a:stretch/>
        </p:blipFill>
        <p:spPr>
          <a:xfrm>
            <a:off x="9576360" y="3697560"/>
            <a:ext cx="1075680" cy="100080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3"/>
          <p:cNvPicPr/>
          <p:nvPr/>
        </p:nvPicPr>
        <p:blipFill>
          <a:blip r:embed="rId6"/>
          <a:srcRect l="24052" t="23344" r="25020" b="25566"/>
          <a:stretch/>
        </p:blipFill>
        <p:spPr>
          <a:xfrm>
            <a:off x="10886400" y="3639600"/>
            <a:ext cx="1055880" cy="106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"/>
          <p:cNvPicPr/>
          <p:nvPr/>
        </p:nvPicPr>
        <p:blipFill>
          <a:blip r:embed="rId2"/>
          <a:stretch/>
        </p:blipFill>
        <p:spPr>
          <a:xfrm>
            <a:off x="-3600" y="154440"/>
            <a:ext cx="2685960" cy="1132560"/>
          </a:xfrm>
          <a:prstGeom prst="rect">
            <a:avLst/>
          </a:prstGeom>
          <a:ln w="0">
            <a:noFill/>
          </a:ln>
        </p:spPr>
      </p:pic>
      <p:sp>
        <p:nvSpPr>
          <p:cNvPr id="240" name="CustomShape 1"/>
          <p:cNvSpPr/>
          <p:nvPr/>
        </p:nvSpPr>
        <p:spPr>
          <a:xfrm>
            <a:off x="3283200" y="300960"/>
            <a:ext cx="8185680" cy="942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2A569B"/>
                </a:solidFill>
                <a:latin typeface="Marianne Medium"/>
                <a:ea typeface="Marianne Medium"/>
              </a:rPr>
              <a:t>A new ambition for training in Lille: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2A569B"/>
                </a:solidFill>
                <a:latin typeface="Marianne Medium"/>
                <a:ea typeface="Marianne Medium"/>
              </a:rPr>
              <a:t>The graduate programmes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523080" y="1726560"/>
            <a:ext cx="11126160" cy="5761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Marianne"/>
                <a:ea typeface="Marianne"/>
              </a:rPr>
              <a:t>Around the 4 strategic themes of ULille, train high-level researchers or managers able to work on groundbreaking collaborative projects in the academic or socio-economic world, connected with research at the highest level, with an expertise at the state of the art. </a:t>
            </a:r>
            <a:endParaRPr lang="en-US" sz="1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Marianne"/>
                <a:ea typeface="Marianne"/>
              </a:rPr>
              <a:t>Encourage students to explore the scientific, geographical and professional worlds around them to give their best.</a:t>
            </a:r>
            <a:endParaRPr lang="en-US" sz="1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Marianne"/>
                <a:ea typeface="Marianne"/>
              </a:rPr>
              <a:t>Gather master and PhD students from complementary disciplines around a common theme corresponding to the challenges they want to tackle to:</a:t>
            </a:r>
            <a:r>
              <a:rPr lang="en-GB" sz="1800" b="0" i="1" strike="noStrike" spc="-1">
                <a:solidFill>
                  <a:srgbClr val="CE181E"/>
                </a:solidFill>
                <a:latin typeface="Marianne"/>
                <a:ea typeface="Marianne"/>
              </a:rPr>
              <a:t>  </a:t>
            </a:r>
            <a:endParaRPr lang="en-US" sz="18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CE181E"/>
                </a:solidFill>
                <a:latin typeface="Marianne"/>
                <a:ea typeface="Marianne"/>
              </a:rPr>
              <a:t>make them become the experts of tomorrow,</a:t>
            </a:r>
            <a:endParaRPr lang="en-US" sz="1800" b="0" strike="noStrike" spc="-1">
              <a:latin typeface="Arial"/>
            </a:endParaRPr>
          </a:p>
          <a:p>
            <a:pPr marL="432000" lvl="1" indent="-21564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CE181E"/>
                </a:solidFill>
                <a:latin typeface="Marianne"/>
                <a:ea typeface="Marianne"/>
              </a:rPr>
              <a:t>give them a broader view of the challenges they will address.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Marianne"/>
                <a:ea typeface="Marianne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402120" y="460800"/>
            <a:ext cx="9571680" cy="10645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2A569B"/>
                </a:solidFill>
                <a:latin typeface="Roboto"/>
                <a:ea typeface="Roboto"/>
              </a:rPr>
              <a:t>The objectives of the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2A569B"/>
                </a:solidFill>
                <a:latin typeface="Roboto"/>
                <a:ea typeface="Roboto"/>
              </a:rPr>
              <a:t>Graduate Programmes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1212120" y="1798920"/>
            <a:ext cx="6591960" cy="3655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Arial"/>
              </a:rPr>
              <a:t>Bring together research, training and innovation 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Arial"/>
              </a:rPr>
              <a:t>in the context of the 4 hubs of ULille, connecting master and PhD students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Arial"/>
              </a:rPr>
              <a:t>Teach students interdisciplinary thinking,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Arial"/>
              </a:rPr>
              <a:t> by having them interact today with future experts from other fields, with whom they will work tomorrow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Arial"/>
              </a:rPr>
              <a:t>Give students </a:t>
            </a: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Arial"/>
              </a:rPr>
              <a:t>a real international outlook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Arial"/>
              </a:rPr>
              <a:t> and improve the international attractiveness of the courses involved in GPs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latin typeface="Arial"/>
                <a:ea typeface="Arial"/>
              </a:rPr>
              <a:t>Help students in their professional project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Arial"/>
              </a:rPr>
              <a:t> and encouraging their integration into the professional world 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244" name="Image 18"/>
          <p:cNvPicPr/>
          <p:nvPr/>
        </p:nvPicPr>
        <p:blipFill>
          <a:blip r:embed="rId2"/>
          <a:stretch/>
        </p:blipFill>
        <p:spPr>
          <a:xfrm>
            <a:off x="651960" y="1835640"/>
            <a:ext cx="399240" cy="425160"/>
          </a:xfrm>
          <a:prstGeom prst="rect">
            <a:avLst/>
          </a:prstGeom>
          <a:ln w="12600">
            <a:noFill/>
          </a:ln>
        </p:spPr>
      </p:pic>
      <p:pic>
        <p:nvPicPr>
          <p:cNvPr id="245" name="Image 20"/>
          <p:cNvPicPr/>
          <p:nvPr/>
        </p:nvPicPr>
        <p:blipFill>
          <a:blip r:embed="rId3"/>
          <a:stretch/>
        </p:blipFill>
        <p:spPr>
          <a:xfrm>
            <a:off x="604440" y="2817360"/>
            <a:ext cx="494640" cy="520560"/>
          </a:xfrm>
          <a:prstGeom prst="rect">
            <a:avLst/>
          </a:prstGeom>
          <a:ln w="12600">
            <a:noFill/>
          </a:ln>
        </p:spPr>
      </p:pic>
      <p:pic>
        <p:nvPicPr>
          <p:cNvPr id="246" name="Image 22"/>
          <p:cNvPicPr/>
          <p:nvPr/>
        </p:nvPicPr>
        <p:blipFill>
          <a:blip r:embed="rId4"/>
          <a:stretch/>
        </p:blipFill>
        <p:spPr>
          <a:xfrm>
            <a:off x="634680" y="3987000"/>
            <a:ext cx="433800" cy="468720"/>
          </a:xfrm>
          <a:prstGeom prst="rect">
            <a:avLst/>
          </a:prstGeom>
          <a:ln w="12600">
            <a:noFill/>
          </a:ln>
        </p:spPr>
      </p:pic>
      <p:pic>
        <p:nvPicPr>
          <p:cNvPr id="247" name="Image 24"/>
          <p:cNvPicPr/>
          <p:nvPr/>
        </p:nvPicPr>
        <p:blipFill>
          <a:blip r:embed="rId5"/>
          <a:stretch/>
        </p:blipFill>
        <p:spPr>
          <a:xfrm>
            <a:off x="657360" y="4773960"/>
            <a:ext cx="475560" cy="560880"/>
          </a:xfrm>
          <a:prstGeom prst="rect">
            <a:avLst/>
          </a:prstGeom>
          <a:ln w="12600">
            <a:noFill/>
          </a:ln>
        </p:spPr>
      </p:pic>
      <p:pic>
        <p:nvPicPr>
          <p:cNvPr id="248" name="Image 3"/>
          <p:cNvPicPr/>
          <p:nvPr/>
        </p:nvPicPr>
        <p:blipFill>
          <a:blip r:embed="rId6"/>
          <a:srcRect r="2585" b="50471"/>
          <a:stretch/>
        </p:blipFill>
        <p:spPr>
          <a:xfrm>
            <a:off x="8135280" y="294840"/>
            <a:ext cx="3685320" cy="1954800"/>
          </a:xfrm>
          <a:prstGeom prst="rect">
            <a:avLst/>
          </a:prstGeom>
          <a:ln w="12600">
            <a:noFill/>
          </a:ln>
        </p:spPr>
      </p:pic>
      <p:grpSp>
        <p:nvGrpSpPr>
          <p:cNvPr id="249" name="Group 3"/>
          <p:cNvGrpSpPr/>
          <p:nvPr/>
        </p:nvGrpSpPr>
        <p:grpSpPr>
          <a:xfrm>
            <a:off x="8425440" y="281880"/>
            <a:ext cx="3105360" cy="2009520"/>
            <a:chOff x="8425440" y="281880"/>
            <a:chExt cx="3105360" cy="2009520"/>
          </a:xfrm>
        </p:grpSpPr>
        <p:sp>
          <p:nvSpPr>
            <p:cNvPr id="250" name="CustomShape 4"/>
            <p:cNvSpPr/>
            <p:nvPr/>
          </p:nvSpPr>
          <p:spPr>
            <a:xfrm>
              <a:off x="8425440" y="455760"/>
              <a:ext cx="3105360" cy="1656360"/>
            </a:xfrm>
            <a:prstGeom prst="rect">
              <a:avLst/>
            </a:prstGeom>
            <a:solidFill>
              <a:srgbClr val="2C323A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CustomShape 5"/>
            <p:cNvSpPr/>
            <p:nvPr/>
          </p:nvSpPr>
          <p:spPr>
            <a:xfrm>
              <a:off x="8470440" y="281880"/>
              <a:ext cx="3015360" cy="20095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000" tIns="45000" rIns="45000" bIns="45000" anchor="ctr"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GB" sz="1800" b="1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3 KEY PRINCIPLES</a:t>
              </a: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800" b="0" strike="noStrike" spc="-1">
                <a:latin typeface="Arial"/>
              </a:endParaRPr>
            </a:p>
            <a:p>
              <a:pPr marL="285840" indent="-2793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GB" sz="1800" b="1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Interdisciplinarity</a:t>
              </a:r>
              <a:endParaRPr lang="en-US" sz="1800" b="0" strike="noStrike" spc="-1">
                <a:latin typeface="Arial"/>
              </a:endParaRPr>
            </a:p>
            <a:p>
              <a:pPr marL="285840" indent="-2793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GB" sz="1800" b="1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International experience</a:t>
              </a:r>
              <a:endParaRPr lang="en-US" sz="1800" b="0" strike="noStrike" spc="-1">
                <a:latin typeface="Arial"/>
              </a:endParaRPr>
            </a:p>
            <a:p>
              <a:pPr marL="285840" indent="-2793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GB" sz="1800" b="1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Successful career planning</a:t>
              </a: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800" b="0" strike="noStrike" spc="-1">
                <a:latin typeface="Arial"/>
              </a:endParaRPr>
            </a:p>
          </p:txBody>
        </p:sp>
      </p:grpSp>
      <p:pic>
        <p:nvPicPr>
          <p:cNvPr id="252" name="Image 3"/>
          <p:cNvPicPr/>
          <p:nvPr/>
        </p:nvPicPr>
        <p:blipFill>
          <a:blip r:embed="rId7"/>
          <a:stretch/>
        </p:blipFill>
        <p:spPr>
          <a:xfrm>
            <a:off x="9108360" y="2409120"/>
            <a:ext cx="2944080" cy="38296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94760" y="132480"/>
            <a:ext cx="9572040" cy="577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2A569B"/>
                </a:solidFill>
                <a:latin typeface="Roboto"/>
                <a:ea typeface="Roboto"/>
              </a:rPr>
              <a:t>Each graduate programme offers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607320" y="1290960"/>
            <a:ext cx="7604280" cy="43585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Master Courses taught in English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for the GPs PH, SCP, and IKS;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in French or English for GP CCSP.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Participation </a:t>
            </a:r>
            <a:r>
              <a:rPr lang="en-GB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in interdisciplinary events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bringing together all the students of the programme, giving a global view of the thematic field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Grants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to help students fund their studies and international mobility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Seminars/Afterwork events along the year</a:t>
            </a: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 to share experience and meet together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Specific training focusing on </a:t>
            </a:r>
            <a:r>
              <a:rPr lang="en-GB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transversal skills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Calibri"/>
                <a:ea typeface="Calibri"/>
              </a:rPr>
              <a:t>Topical courses by </a:t>
            </a:r>
            <a:r>
              <a:rPr lang="en-GB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international experts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55" name="Image 20_0"/>
          <p:cNvPicPr/>
          <p:nvPr/>
        </p:nvPicPr>
        <p:blipFill>
          <a:blip r:embed="rId2"/>
          <a:stretch/>
        </p:blipFill>
        <p:spPr>
          <a:xfrm>
            <a:off x="173520" y="2147760"/>
            <a:ext cx="495000" cy="520920"/>
          </a:xfrm>
          <a:prstGeom prst="rect">
            <a:avLst/>
          </a:prstGeom>
          <a:ln w="12600">
            <a:noFill/>
          </a:ln>
        </p:spPr>
      </p:pic>
      <p:pic>
        <p:nvPicPr>
          <p:cNvPr id="256" name="Image 22_0"/>
          <p:cNvPicPr/>
          <p:nvPr/>
        </p:nvPicPr>
        <p:blipFill>
          <a:blip r:embed="rId3"/>
          <a:stretch/>
        </p:blipFill>
        <p:spPr>
          <a:xfrm>
            <a:off x="214560" y="3057480"/>
            <a:ext cx="434160" cy="469080"/>
          </a:xfrm>
          <a:prstGeom prst="rect">
            <a:avLst/>
          </a:prstGeom>
          <a:ln w="12600">
            <a:noFill/>
          </a:ln>
        </p:spPr>
      </p:pic>
      <p:pic>
        <p:nvPicPr>
          <p:cNvPr id="257" name="Image 24_0"/>
          <p:cNvPicPr/>
          <p:nvPr/>
        </p:nvPicPr>
        <p:blipFill>
          <a:blip r:embed="rId4"/>
          <a:stretch/>
        </p:blipFill>
        <p:spPr>
          <a:xfrm>
            <a:off x="184320" y="3693600"/>
            <a:ext cx="475920" cy="561240"/>
          </a:xfrm>
          <a:prstGeom prst="rect">
            <a:avLst/>
          </a:prstGeom>
          <a:ln w="12600">
            <a:noFill/>
          </a:ln>
        </p:spPr>
      </p:pic>
      <p:pic>
        <p:nvPicPr>
          <p:cNvPr id="258" name="Image 3_0"/>
          <p:cNvPicPr/>
          <p:nvPr/>
        </p:nvPicPr>
        <p:blipFill>
          <a:blip r:embed="rId5"/>
          <a:srcRect r="2585" b="50471"/>
          <a:stretch/>
        </p:blipFill>
        <p:spPr>
          <a:xfrm>
            <a:off x="8135640" y="295200"/>
            <a:ext cx="3685320" cy="1954800"/>
          </a:xfrm>
          <a:prstGeom prst="rect">
            <a:avLst/>
          </a:prstGeom>
          <a:ln w="12600">
            <a:noFill/>
          </a:ln>
        </p:spPr>
      </p:pic>
      <p:grpSp>
        <p:nvGrpSpPr>
          <p:cNvPr id="259" name="Group 3"/>
          <p:cNvGrpSpPr/>
          <p:nvPr/>
        </p:nvGrpSpPr>
        <p:grpSpPr>
          <a:xfrm>
            <a:off x="8425800" y="282240"/>
            <a:ext cx="3105360" cy="2009520"/>
            <a:chOff x="8425800" y="282240"/>
            <a:chExt cx="3105360" cy="2009520"/>
          </a:xfrm>
        </p:grpSpPr>
        <p:sp>
          <p:nvSpPr>
            <p:cNvPr id="260" name="CustomShape 4"/>
            <p:cNvSpPr/>
            <p:nvPr/>
          </p:nvSpPr>
          <p:spPr>
            <a:xfrm>
              <a:off x="8425800" y="456120"/>
              <a:ext cx="3105360" cy="1656360"/>
            </a:xfrm>
            <a:prstGeom prst="rect">
              <a:avLst/>
            </a:prstGeom>
            <a:solidFill>
              <a:srgbClr val="2C323A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CustomShape 5"/>
            <p:cNvSpPr/>
            <p:nvPr/>
          </p:nvSpPr>
          <p:spPr>
            <a:xfrm>
              <a:off x="8470800" y="282240"/>
              <a:ext cx="3015360" cy="20095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000" tIns="45000" rIns="45000" bIns="45000" anchor="ctr"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GB" sz="1800" b="1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3 KEY PRINCIPLES</a:t>
              </a: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800" b="0" strike="noStrike" spc="-1">
                <a:latin typeface="Arial"/>
              </a:endParaRPr>
            </a:p>
            <a:p>
              <a:pPr marL="285840" indent="-2793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GB" sz="1800" b="1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Interdisciplinarity</a:t>
              </a:r>
              <a:endParaRPr lang="en-US" sz="1800" b="0" strike="noStrike" spc="-1">
                <a:latin typeface="Arial"/>
              </a:endParaRPr>
            </a:p>
            <a:p>
              <a:pPr marL="285840" indent="-2793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GB" sz="1800" b="1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International experience</a:t>
              </a:r>
              <a:endParaRPr lang="en-US" sz="1800" b="0" strike="noStrike" spc="-1">
                <a:latin typeface="Arial"/>
              </a:endParaRPr>
            </a:p>
            <a:p>
              <a:pPr marL="285840" indent="-2793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GB" sz="1800" b="1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Successful career planning</a:t>
              </a: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800" b="0" strike="noStrike" spc="-1">
                <a:latin typeface="Arial"/>
              </a:endParaRPr>
            </a:p>
          </p:txBody>
        </p:sp>
      </p:grpSp>
      <p:pic>
        <p:nvPicPr>
          <p:cNvPr id="262" name="Image 3_1"/>
          <p:cNvPicPr/>
          <p:nvPr/>
        </p:nvPicPr>
        <p:blipFill>
          <a:blip r:embed="rId6"/>
          <a:stretch/>
        </p:blipFill>
        <p:spPr>
          <a:xfrm>
            <a:off x="9108720" y="2409480"/>
            <a:ext cx="2944080" cy="3829680"/>
          </a:xfrm>
          <a:prstGeom prst="rect">
            <a:avLst/>
          </a:prstGeom>
          <a:ln w="12600">
            <a:noFill/>
          </a:ln>
        </p:spPr>
      </p:pic>
      <p:pic>
        <p:nvPicPr>
          <p:cNvPr id="263" name="Image 6_0"/>
          <p:cNvPicPr/>
          <p:nvPr/>
        </p:nvPicPr>
        <p:blipFill>
          <a:blip r:embed="rId7"/>
          <a:stretch/>
        </p:blipFill>
        <p:spPr>
          <a:xfrm>
            <a:off x="237240" y="4573800"/>
            <a:ext cx="368280" cy="546840"/>
          </a:xfrm>
          <a:prstGeom prst="rect">
            <a:avLst/>
          </a:prstGeom>
          <a:ln w="12600">
            <a:noFill/>
          </a:ln>
        </p:spPr>
      </p:pic>
      <p:pic>
        <p:nvPicPr>
          <p:cNvPr id="264" name="Image 18_0"/>
          <p:cNvPicPr/>
          <p:nvPr/>
        </p:nvPicPr>
        <p:blipFill>
          <a:blip r:embed="rId8"/>
          <a:stretch/>
        </p:blipFill>
        <p:spPr>
          <a:xfrm>
            <a:off x="203400" y="1363680"/>
            <a:ext cx="399600" cy="425520"/>
          </a:xfrm>
          <a:prstGeom prst="rect">
            <a:avLst/>
          </a:prstGeom>
          <a:ln w="12600">
            <a:noFill/>
          </a:ln>
        </p:spPr>
      </p:pic>
      <p:pic>
        <p:nvPicPr>
          <p:cNvPr id="265" name="Image 18_0"/>
          <p:cNvPicPr/>
          <p:nvPr/>
        </p:nvPicPr>
        <p:blipFill>
          <a:blip r:embed="rId8"/>
          <a:stretch/>
        </p:blipFill>
        <p:spPr>
          <a:xfrm>
            <a:off x="261720" y="5291640"/>
            <a:ext cx="399600" cy="4255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2_0"/>
          <p:cNvPicPr/>
          <p:nvPr/>
        </p:nvPicPr>
        <p:blipFill>
          <a:blip r:embed="rId2"/>
          <a:stretch/>
        </p:blipFill>
        <p:spPr>
          <a:xfrm>
            <a:off x="-3600" y="154440"/>
            <a:ext cx="2685960" cy="1132560"/>
          </a:xfrm>
          <a:prstGeom prst="rect">
            <a:avLst/>
          </a:prstGeom>
          <a:ln w="0">
            <a:noFill/>
          </a:ln>
        </p:spPr>
      </p:pic>
      <p:sp>
        <p:nvSpPr>
          <p:cNvPr id="267" name="CustomShape 1"/>
          <p:cNvSpPr/>
          <p:nvPr/>
        </p:nvSpPr>
        <p:spPr>
          <a:xfrm>
            <a:off x="3283200" y="300960"/>
            <a:ext cx="818568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800" b="1" strike="noStrike" spc="-1">
                <a:solidFill>
                  <a:srgbClr val="2A569B"/>
                </a:solidFill>
                <a:latin typeface="Marianne Medium"/>
                <a:ea typeface="Marianne Medium"/>
              </a:rPr>
              <a:t>What is in a graduate programme?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523080" y="1726560"/>
            <a:ext cx="11126160" cy="299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marL="216000" indent="-21168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solidFill>
                  <a:srgbClr val="000000"/>
                </a:solidFill>
                <a:latin typeface="Marianne"/>
                <a:ea typeface="Marianne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Marianne"/>
                <a:ea typeface="Marianne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6072120" y="2175120"/>
            <a:ext cx="1035360" cy="867600"/>
          </a:xfrm>
          <a:prstGeom prst="rect">
            <a:avLst/>
          </a:prstGeom>
          <a:solidFill>
            <a:srgbClr val="0088A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Physics of the 21st Century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70" name="CustomShape 4"/>
          <p:cNvSpPr/>
          <p:nvPr/>
        </p:nvSpPr>
        <p:spPr>
          <a:xfrm>
            <a:off x="1237320" y="3088800"/>
            <a:ext cx="202320" cy="254520"/>
          </a:xfrm>
          <a:custGeom>
            <a:avLst/>
            <a:gdLst/>
            <a:ahLst/>
            <a:cxnLst/>
            <a:rect l="l" t="t" r="r" b="b"/>
            <a:pathLst>
              <a:path w="204788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5"/>
          <p:cNvSpPr/>
          <p:nvPr/>
        </p:nvSpPr>
        <p:spPr>
          <a:xfrm>
            <a:off x="2394720" y="3090240"/>
            <a:ext cx="202320" cy="25452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6"/>
          <p:cNvSpPr/>
          <p:nvPr/>
        </p:nvSpPr>
        <p:spPr>
          <a:xfrm>
            <a:off x="3156840" y="3088800"/>
            <a:ext cx="202320" cy="25452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7"/>
          <p:cNvSpPr/>
          <p:nvPr/>
        </p:nvSpPr>
        <p:spPr>
          <a:xfrm>
            <a:off x="4118760" y="3085560"/>
            <a:ext cx="202320" cy="25452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8"/>
          <p:cNvSpPr/>
          <p:nvPr/>
        </p:nvSpPr>
        <p:spPr>
          <a:xfrm>
            <a:off x="5531760" y="3090240"/>
            <a:ext cx="202320" cy="25452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9"/>
          <p:cNvSpPr/>
          <p:nvPr/>
        </p:nvSpPr>
        <p:spPr>
          <a:xfrm rot="20040000">
            <a:off x="1267560" y="5177520"/>
            <a:ext cx="538920" cy="518040"/>
          </a:xfrm>
          <a:custGeom>
            <a:avLst/>
            <a:gdLst/>
            <a:ahLst/>
            <a:cxnLst/>
            <a:rect l="l" t="t" r="r" b="b"/>
            <a:pathLst>
              <a:path w="541337" h="520700">
                <a:moveTo>
                  <a:pt x="0" y="985"/>
                </a:moveTo>
                <a:lnTo>
                  <a:pt x="1504" y="985"/>
                </a:lnTo>
                <a:lnTo>
                  <a:pt x="180" y="0"/>
                </a:lnTo>
                <a:lnTo>
                  <a:pt x="1280" y="1434"/>
                </a:lnTo>
                <a:lnTo>
                  <a:pt x="1504" y="1446"/>
                </a:lnTo>
                <a:lnTo>
                  <a:pt x="1280" y="1435"/>
                </a:lnTo>
                <a:lnTo>
                  <a:pt x="1280" y="910"/>
                </a:lnTo>
                <a:lnTo>
                  <a:pt x="0" y="985"/>
                </a:lnTo>
                <a:close/>
              </a:path>
            </a:pathLst>
          </a:custGeom>
          <a:solidFill>
            <a:srgbClr val="80808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10"/>
          <p:cNvSpPr/>
          <p:nvPr/>
        </p:nvSpPr>
        <p:spPr>
          <a:xfrm rot="1680000" flipH="1">
            <a:off x="10713600" y="5271840"/>
            <a:ext cx="502200" cy="532440"/>
          </a:xfrm>
          <a:custGeom>
            <a:avLst/>
            <a:gdLst/>
            <a:ahLst/>
            <a:cxnLst/>
            <a:rect l="l" t="t" r="r" b="b"/>
            <a:pathLst>
              <a:path w="504825" h="534987">
                <a:moveTo>
                  <a:pt x="0" y="937"/>
                </a:moveTo>
                <a:lnTo>
                  <a:pt x="1403" y="937"/>
                </a:lnTo>
                <a:lnTo>
                  <a:pt x="180" y="0"/>
                </a:lnTo>
                <a:lnTo>
                  <a:pt x="1189" y="1354"/>
                </a:lnTo>
                <a:lnTo>
                  <a:pt x="1403" y="1426"/>
                </a:lnTo>
                <a:lnTo>
                  <a:pt x="1189" y="1475"/>
                </a:lnTo>
                <a:lnTo>
                  <a:pt x="1189" y="966"/>
                </a:lnTo>
                <a:lnTo>
                  <a:pt x="0" y="937"/>
                </a:lnTo>
                <a:close/>
              </a:path>
            </a:pathLst>
          </a:custGeom>
          <a:solidFill>
            <a:srgbClr val="80808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Line 11"/>
          <p:cNvSpPr/>
          <p:nvPr/>
        </p:nvSpPr>
        <p:spPr>
          <a:xfrm>
            <a:off x="849960" y="4621320"/>
            <a:ext cx="1440" cy="161640"/>
          </a:xfrm>
          <a:prstGeom prst="line">
            <a:avLst/>
          </a:prstGeom>
          <a:ln w="2844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Line 12"/>
          <p:cNvSpPr/>
          <p:nvPr/>
        </p:nvSpPr>
        <p:spPr>
          <a:xfrm>
            <a:off x="11691000" y="4621320"/>
            <a:ext cx="1440" cy="161640"/>
          </a:xfrm>
          <a:prstGeom prst="line">
            <a:avLst/>
          </a:prstGeom>
          <a:ln w="2844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13"/>
          <p:cNvSpPr/>
          <p:nvPr/>
        </p:nvSpPr>
        <p:spPr>
          <a:xfrm>
            <a:off x="209160" y="2207520"/>
            <a:ext cx="973800" cy="85788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IoT and Cyber-security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80" name="CustomShape 14"/>
          <p:cNvSpPr/>
          <p:nvPr/>
        </p:nvSpPr>
        <p:spPr>
          <a:xfrm>
            <a:off x="70920" y="3047400"/>
            <a:ext cx="510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88A0"/>
                </a:solidFill>
                <a:latin typeface="Roboto"/>
                <a:ea typeface="Noto Sans CJK SC Regular"/>
              </a:rPr>
              <a:t>M2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81" name="CustomShape 15"/>
          <p:cNvSpPr/>
          <p:nvPr/>
        </p:nvSpPr>
        <p:spPr>
          <a:xfrm>
            <a:off x="70920" y="1751400"/>
            <a:ext cx="510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88A0"/>
                </a:solidFill>
                <a:latin typeface="Roboto"/>
                <a:ea typeface="Noto Sans CJK SC Regular"/>
              </a:rPr>
              <a:t>M1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82" name="CustomShape 16"/>
          <p:cNvSpPr/>
          <p:nvPr/>
        </p:nvSpPr>
        <p:spPr>
          <a:xfrm>
            <a:off x="1334880" y="2193120"/>
            <a:ext cx="973800" cy="85788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IoT and Cyber-security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83" name="CustomShape 17"/>
          <p:cNvSpPr/>
          <p:nvPr/>
        </p:nvSpPr>
        <p:spPr>
          <a:xfrm>
            <a:off x="1334880" y="2193120"/>
            <a:ext cx="973800" cy="85788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Data Science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84" name="CustomShape 18"/>
          <p:cNvSpPr/>
          <p:nvPr/>
        </p:nvSpPr>
        <p:spPr>
          <a:xfrm>
            <a:off x="2401560" y="2195280"/>
            <a:ext cx="1148400" cy="85788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Mathematics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85" name="CustomShape 19"/>
          <p:cNvSpPr/>
          <p:nvPr/>
        </p:nvSpPr>
        <p:spPr>
          <a:xfrm>
            <a:off x="3635280" y="2202480"/>
            <a:ext cx="1148400" cy="85788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Mathematics and applications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86" name="CustomShape 20"/>
          <p:cNvSpPr/>
          <p:nvPr/>
        </p:nvSpPr>
        <p:spPr>
          <a:xfrm>
            <a:off x="4862160" y="2188080"/>
            <a:ext cx="1148400" cy="857880"/>
          </a:xfrm>
          <a:prstGeom prst="rect">
            <a:avLst/>
          </a:prstGeom>
          <a:solidFill>
            <a:srgbClr val="0088A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E-TECH Emergent Technologies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87" name="CustomShape 21"/>
          <p:cNvSpPr/>
          <p:nvPr/>
        </p:nvSpPr>
        <p:spPr>
          <a:xfrm>
            <a:off x="7205040" y="2182320"/>
            <a:ext cx="1136160" cy="867600"/>
          </a:xfrm>
          <a:prstGeom prst="rect">
            <a:avLst/>
          </a:prstGeom>
          <a:solidFill>
            <a:srgbClr val="0088A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Life Sciences and Technologies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88" name="CustomShape 22"/>
          <p:cNvSpPr/>
          <p:nvPr/>
        </p:nvSpPr>
        <p:spPr>
          <a:xfrm>
            <a:off x="2401200" y="2195280"/>
            <a:ext cx="1148400" cy="85788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Mathematics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89" name="CustomShape 23"/>
          <p:cNvSpPr/>
          <p:nvPr/>
        </p:nvSpPr>
        <p:spPr>
          <a:xfrm>
            <a:off x="3634920" y="2202480"/>
            <a:ext cx="1148400" cy="85788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Mathematics and applications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90" name="CustomShape 24"/>
          <p:cNvSpPr/>
          <p:nvPr/>
        </p:nvSpPr>
        <p:spPr>
          <a:xfrm>
            <a:off x="8382960" y="2173680"/>
            <a:ext cx="1233360" cy="857880"/>
          </a:xfrm>
          <a:prstGeom prst="rect">
            <a:avLst/>
          </a:prstGeom>
          <a:solidFill>
            <a:srgbClr val="DAA52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Neurocognitive processes and affective sciences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91" name="CustomShape 25"/>
          <p:cNvSpPr/>
          <p:nvPr/>
        </p:nvSpPr>
        <p:spPr>
          <a:xfrm>
            <a:off x="9674640" y="2180880"/>
            <a:ext cx="1148400" cy="857880"/>
          </a:xfrm>
          <a:prstGeom prst="rect">
            <a:avLst/>
          </a:prstGeom>
          <a:solidFill>
            <a:srgbClr val="DAA52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Cognitive Sciences for Business purposes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92" name="CustomShape 26"/>
          <p:cNvSpPr/>
          <p:nvPr/>
        </p:nvSpPr>
        <p:spPr>
          <a:xfrm>
            <a:off x="10899360" y="2173680"/>
            <a:ext cx="1148400" cy="857880"/>
          </a:xfrm>
          <a:prstGeom prst="rect">
            <a:avLst/>
          </a:prstGeom>
          <a:solidFill>
            <a:srgbClr val="DAA52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Philosophie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93" name="CustomShape 27"/>
          <p:cNvSpPr/>
          <p:nvPr/>
        </p:nvSpPr>
        <p:spPr>
          <a:xfrm>
            <a:off x="6075000" y="3412800"/>
            <a:ext cx="1035360" cy="867600"/>
          </a:xfrm>
          <a:prstGeom prst="rect">
            <a:avLst/>
          </a:prstGeom>
          <a:solidFill>
            <a:srgbClr val="0088A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Photonics, Complex &amp; Quantum Systems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294" name="CustomShape 28"/>
          <p:cNvSpPr/>
          <p:nvPr/>
        </p:nvSpPr>
        <p:spPr>
          <a:xfrm>
            <a:off x="1240200" y="4326480"/>
            <a:ext cx="202320" cy="254520"/>
          </a:xfrm>
          <a:custGeom>
            <a:avLst/>
            <a:gdLst/>
            <a:ahLst/>
            <a:cxnLst/>
            <a:rect l="l" t="t" r="r" b="b"/>
            <a:pathLst>
              <a:path w="204788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29"/>
          <p:cNvSpPr/>
          <p:nvPr/>
        </p:nvSpPr>
        <p:spPr>
          <a:xfrm>
            <a:off x="2397600" y="4327920"/>
            <a:ext cx="202320" cy="25452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30"/>
          <p:cNvSpPr/>
          <p:nvPr/>
        </p:nvSpPr>
        <p:spPr>
          <a:xfrm>
            <a:off x="3159720" y="4326480"/>
            <a:ext cx="202320" cy="25452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31"/>
          <p:cNvSpPr/>
          <p:nvPr/>
        </p:nvSpPr>
        <p:spPr>
          <a:xfrm>
            <a:off x="4121640" y="4323240"/>
            <a:ext cx="202320" cy="25452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32"/>
          <p:cNvSpPr/>
          <p:nvPr/>
        </p:nvSpPr>
        <p:spPr>
          <a:xfrm>
            <a:off x="5534640" y="4327920"/>
            <a:ext cx="202320" cy="254520"/>
          </a:xfrm>
          <a:custGeom>
            <a:avLst/>
            <a:gdLst/>
            <a:ahLst/>
            <a:cxnLst/>
            <a:rect l="l" t="t" r="r" b="b"/>
            <a:pathLst>
              <a:path w="204787" h="257175">
                <a:moveTo>
                  <a:pt x="0" y="830"/>
                </a:moveTo>
                <a:lnTo>
                  <a:pt x="2906" y="830"/>
                </a:lnTo>
                <a:lnTo>
                  <a:pt x="2906" y="0"/>
                </a:lnTo>
                <a:lnTo>
                  <a:pt x="-2334" y="0"/>
                </a:lnTo>
                <a:lnTo>
                  <a:pt x="-2334" y="830"/>
                </a:lnTo>
                <a:lnTo>
                  <a:pt x="572" y="830"/>
                </a:lnTo>
                <a:lnTo>
                  <a:pt x="286" y="717"/>
                </a:lnTo>
                <a:lnTo>
                  <a:pt x="0" y="830"/>
                </a:lnTo>
                <a:close/>
              </a:path>
            </a:pathLst>
          </a:custGeom>
          <a:solidFill>
            <a:srgbClr val="0D0D0D"/>
          </a:solidFill>
          <a:ln w="12600">
            <a:solidFill>
              <a:srgbClr val="32549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33"/>
          <p:cNvSpPr/>
          <p:nvPr/>
        </p:nvSpPr>
        <p:spPr>
          <a:xfrm>
            <a:off x="212040" y="3445200"/>
            <a:ext cx="973800" cy="85788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IoT and Cyber-Security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00" name="CustomShape 34"/>
          <p:cNvSpPr/>
          <p:nvPr/>
        </p:nvSpPr>
        <p:spPr>
          <a:xfrm>
            <a:off x="1337760" y="3430800"/>
            <a:ext cx="973800" cy="85788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IoT and Cyber-security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01" name="CustomShape 35"/>
          <p:cNvSpPr/>
          <p:nvPr/>
        </p:nvSpPr>
        <p:spPr>
          <a:xfrm>
            <a:off x="1337760" y="3430800"/>
            <a:ext cx="973800" cy="85788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Data Science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02" name="CustomShape 36"/>
          <p:cNvSpPr/>
          <p:nvPr/>
        </p:nvSpPr>
        <p:spPr>
          <a:xfrm>
            <a:off x="2404440" y="3432960"/>
            <a:ext cx="1148400" cy="85788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Mathematics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03" name="CustomShape 37"/>
          <p:cNvSpPr/>
          <p:nvPr/>
        </p:nvSpPr>
        <p:spPr>
          <a:xfrm>
            <a:off x="3638160" y="3440160"/>
            <a:ext cx="1148400" cy="85788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Mathematics and applications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04" name="CustomShape 38"/>
          <p:cNvSpPr/>
          <p:nvPr/>
        </p:nvSpPr>
        <p:spPr>
          <a:xfrm>
            <a:off x="4865040" y="3425760"/>
            <a:ext cx="1148400" cy="857880"/>
          </a:xfrm>
          <a:prstGeom prst="rect">
            <a:avLst/>
          </a:prstGeom>
          <a:solidFill>
            <a:srgbClr val="0088A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E-TECH Emergent Technologies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05" name="CustomShape 39"/>
          <p:cNvSpPr/>
          <p:nvPr/>
        </p:nvSpPr>
        <p:spPr>
          <a:xfrm>
            <a:off x="7207920" y="3420000"/>
            <a:ext cx="1136160" cy="867600"/>
          </a:xfrm>
          <a:prstGeom prst="rect">
            <a:avLst/>
          </a:prstGeom>
          <a:solidFill>
            <a:srgbClr val="0088A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Life Sciences and Technologies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06" name="CustomShape 40"/>
          <p:cNvSpPr/>
          <p:nvPr/>
        </p:nvSpPr>
        <p:spPr>
          <a:xfrm>
            <a:off x="2404080" y="3432960"/>
            <a:ext cx="1148400" cy="85788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Mathematics - Research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07" name="CustomShape 41"/>
          <p:cNvSpPr/>
          <p:nvPr/>
        </p:nvSpPr>
        <p:spPr>
          <a:xfrm>
            <a:off x="3637800" y="3440160"/>
            <a:ext cx="1148400" cy="857880"/>
          </a:xfrm>
          <a:prstGeom prst="rect">
            <a:avLst/>
          </a:prstGeom>
          <a:solidFill>
            <a:srgbClr val="0070C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Scientific Computing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08" name="CustomShape 42"/>
          <p:cNvSpPr/>
          <p:nvPr/>
        </p:nvSpPr>
        <p:spPr>
          <a:xfrm>
            <a:off x="8385840" y="3411360"/>
            <a:ext cx="1233360" cy="857880"/>
          </a:xfrm>
          <a:prstGeom prst="rect">
            <a:avLst/>
          </a:prstGeom>
          <a:solidFill>
            <a:srgbClr val="DAA52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Neurocognitive processes and affective sciences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09" name="CustomShape 43"/>
          <p:cNvSpPr/>
          <p:nvPr/>
        </p:nvSpPr>
        <p:spPr>
          <a:xfrm>
            <a:off x="9677520" y="3418560"/>
            <a:ext cx="1148400" cy="857880"/>
          </a:xfrm>
          <a:prstGeom prst="rect">
            <a:avLst/>
          </a:prstGeom>
          <a:solidFill>
            <a:srgbClr val="DAA52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Cognitive Sciences for Business purposes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10" name="CustomShape 44"/>
          <p:cNvSpPr/>
          <p:nvPr/>
        </p:nvSpPr>
        <p:spPr>
          <a:xfrm>
            <a:off x="10902240" y="3411360"/>
            <a:ext cx="1205640" cy="857880"/>
          </a:xfrm>
          <a:prstGeom prst="rect">
            <a:avLst/>
          </a:prstGeom>
          <a:solidFill>
            <a:srgbClr val="DAA52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Contemporary philosophy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11" name="CustomShape 45"/>
          <p:cNvSpPr/>
          <p:nvPr/>
        </p:nvSpPr>
        <p:spPr>
          <a:xfrm>
            <a:off x="255600" y="4700880"/>
            <a:ext cx="2963880" cy="857880"/>
          </a:xfrm>
          <a:prstGeom prst="rect">
            <a:avLst/>
          </a:prstGeom>
          <a:solidFill>
            <a:srgbClr val="FF7F50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MADIS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12" name="CustomShape 46"/>
          <p:cNvSpPr/>
          <p:nvPr/>
        </p:nvSpPr>
        <p:spPr>
          <a:xfrm>
            <a:off x="145440" y="4339440"/>
            <a:ext cx="6048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88A0"/>
                </a:solidFill>
                <a:latin typeface="Roboto"/>
                <a:ea typeface="Noto Sans CJK SC Regular"/>
              </a:rPr>
              <a:t>PhD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13" name="CustomShape 47"/>
          <p:cNvSpPr/>
          <p:nvPr/>
        </p:nvSpPr>
        <p:spPr>
          <a:xfrm>
            <a:off x="3876840" y="4717800"/>
            <a:ext cx="2488320" cy="857880"/>
          </a:xfrm>
          <a:prstGeom prst="rect">
            <a:avLst/>
          </a:prstGeom>
          <a:solidFill>
            <a:srgbClr val="228B22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ENGSYS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14" name="CustomShape 48"/>
          <p:cNvSpPr/>
          <p:nvPr/>
        </p:nvSpPr>
        <p:spPr>
          <a:xfrm>
            <a:off x="6607800" y="4717800"/>
            <a:ext cx="2239200" cy="857880"/>
          </a:xfrm>
          <a:prstGeom prst="rect">
            <a:avLst/>
          </a:prstGeom>
          <a:solidFill>
            <a:srgbClr val="AFEEEE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SMRE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15" name="CustomShape 49"/>
          <p:cNvSpPr/>
          <p:nvPr/>
        </p:nvSpPr>
        <p:spPr>
          <a:xfrm>
            <a:off x="9200520" y="4717800"/>
            <a:ext cx="2805840" cy="857880"/>
          </a:xfrm>
          <a:prstGeom prst="rect">
            <a:avLst/>
          </a:prstGeom>
          <a:solidFill>
            <a:srgbClr val="6395ED"/>
          </a:solidFill>
          <a:ln w="1260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1200" b="1" strike="noStrike" spc="-1">
                <a:solidFill>
                  <a:srgbClr val="FFFFFF"/>
                </a:solidFill>
                <a:latin typeface="Roboto"/>
                <a:ea typeface="Noto Sans CJK SC Regular"/>
              </a:rPr>
              <a:t>SHS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316" name="CustomShape 50"/>
          <p:cNvSpPr/>
          <p:nvPr/>
        </p:nvSpPr>
        <p:spPr>
          <a:xfrm>
            <a:off x="784800" y="1670400"/>
            <a:ext cx="3192480" cy="54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00" b="1" strike="noStrike" spc="-1">
                <a:latin typeface="Arial"/>
              </a:rPr>
              <a:t>Master complexity with innovative conceptual tools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317" name="CustomShape 51"/>
          <p:cNvSpPr/>
          <p:nvPr/>
        </p:nvSpPr>
        <p:spPr>
          <a:xfrm>
            <a:off x="4890240" y="1675800"/>
            <a:ext cx="3192480" cy="3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00" b="1" strike="noStrike" spc="-1">
                <a:latin typeface="Arial"/>
              </a:rPr>
              <a:t>Design disruptive technologies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318" name="CustomShape 52"/>
          <p:cNvSpPr/>
          <p:nvPr/>
        </p:nvSpPr>
        <p:spPr>
          <a:xfrm>
            <a:off x="8372160" y="1689480"/>
            <a:ext cx="3192480" cy="31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500" b="1" strike="noStrike" spc="-1">
                <a:latin typeface="Arial"/>
              </a:rPr>
              <a:t>Humanise the digital society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319" name="CustomShape 53"/>
          <p:cNvSpPr/>
          <p:nvPr/>
        </p:nvSpPr>
        <p:spPr>
          <a:xfrm>
            <a:off x="2334240" y="905400"/>
            <a:ext cx="97192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Gather complementary expertises to build a digital world for humans and to tackle its challenges along a master-PhD continuum (common conferences, seminars,...)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20" name="CustomShape 54"/>
          <p:cNvSpPr/>
          <p:nvPr/>
        </p:nvSpPr>
        <p:spPr>
          <a:xfrm>
            <a:off x="690840" y="5694840"/>
            <a:ext cx="9933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Arial"/>
              </a:rPr>
              <a:t>Any thesis project relevant to the digital world and its challenges is welcome in the programme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402120" y="460800"/>
            <a:ext cx="9572040" cy="577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3200" b="1" strike="noStrike" spc="-1">
                <a:solidFill>
                  <a:srgbClr val="2A569B"/>
                </a:solidFill>
                <a:latin typeface="Roboto"/>
                <a:ea typeface="Roboto"/>
              </a:rPr>
              <a:t>Added value of graduate programmes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1032120" y="1798920"/>
            <a:ext cx="6872400" cy="31388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Outstanding scientific environment, with top-level research units and cutting-edge equipments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Reinforced welcome and support for international students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Reinforced professional training, links with the socio-economic world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"Graduate Programme" label in the diploma supplement for master and doctoral students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323" name="Image 18_5"/>
          <p:cNvPicPr/>
          <p:nvPr/>
        </p:nvPicPr>
        <p:blipFill>
          <a:blip r:embed="rId2"/>
          <a:stretch/>
        </p:blipFill>
        <p:spPr>
          <a:xfrm>
            <a:off x="529920" y="1847160"/>
            <a:ext cx="399600" cy="425520"/>
          </a:xfrm>
          <a:prstGeom prst="rect">
            <a:avLst/>
          </a:prstGeom>
          <a:ln w="12600">
            <a:noFill/>
          </a:ln>
        </p:spPr>
      </p:pic>
      <p:pic>
        <p:nvPicPr>
          <p:cNvPr id="324" name="Image 20_4"/>
          <p:cNvPicPr/>
          <p:nvPr/>
        </p:nvPicPr>
        <p:blipFill>
          <a:blip r:embed="rId3"/>
          <a:stretch/>
        </p:blipFill>
        <p:spPr>
          <a:xfrm>
            <a:off x="451800" y="2660400"/>
            <a:ext cx="495000" cy="520920"/>
          </a:xfrm>
          <a:prstGeom prst="rect">
            <a:avLst/>
          </a:prstGeom>
          <a:ln w="12600">
            <a:noFill/>
          </a:ln>
        </p:spPr>
      </p:pic>
      <p:pic>
        <p:nvPicPr>
          <p:cNvPr id="325" name="Image 22_4"/>
          <p:cNvPicPr/>
          <p:nvPr/>
        </p:nvPicPr>
        <p:blipFill>
          <a:blip r:embed="rId4"/>
          <a:stretch/>
        </p:blipFill>
        <p:spPr>
          <a:xfrm>
            <a:off x="512640" y="3323160"/>
            <a:ext cx="434160" cy="469080"/>
          </a:xfrm>
          <a:prstGeom prst="rect">
            <a:avLst/>
          </a:prstGeom>
          <a:ln w="12600">
            <a:noFill/>
          </a:ln>
        </p:spPr>
      </p:pic>
      <p:pic>
        <p:nvPicPr>
          <p:cNvPr id="326" name="Image 24_10"/>
          <p:cNvPicPr/>
          <p:nvPr/>
        </p:nvPicPr>
        <p:blipFill>
          <a:blip r:embed="rId5"/>
          <a:stretch/>
        </p:blipFill>
        <p:spPr>
          <a:xfrm>
            <a:off x="451800" y="4179600"/>
            <a:ext cx="475920" cy="561240"/>
          </a:xfrm>
          <a:prstGeom prst="rect">
            <a:avLst/>
          </a:prstGeom>
          <a:ln w="12600">
            <a:noFill/>
          </a:ln>
        </p:spPr>
      </p:pic>
      <p:pic>
        <p:nvPicPr>
          <p:cNvPr id="327" name="Image 3_8"/>
          <p:cNvPicPr/>
          <p:nvPr/>
        </p:nvPicPr>
        <p:blipFill>
          <a:blip r:embed="rId6"/>
          <a:srcRect r="2585" b="50471"/>
          <a:stretch/>
        </p:blipFill>
        <p:spPr>
          <a:xfrm>
            <a:off x="8135640" y="295200"/>
            <a:ext cx="3685320" cy="1954800"/>
          </a:xfrm>
          <a:prstGeom prst="rect">
            <a:avLst/>
          </a:prstGeom>
          <a:ln w="12600">
            <a:noFill/>
          </a:ln>
        </p:spPr>
      </p:pic>
      <p:grpSp>
        <p:nvGrpSpPr>
          <p:cNvPr id="328" name="Group 3"/>
          <p:cNvGrpSpPr/>
          <p:nvPr/>
        </p:nvGrpSpPr>
        <p:grpSpPr>
          <a:xfrm>
            <a:off x="8425800" y="282240"/>
            <a:ext cx="3105360" cy="2009520"/>
            <a:chOff x="8425800" y="282240"/>
            <a:chExt cx="3105360" cy="2009520"/>
          </a:xfrm>
        </p:grpSpPr>
        <p:sp>
          <p:nvSpPr>
            <p:cNvPr id="329" name="CustomShape 4"/>
            <p:cNvSpPr/>
            <p:nvPr/>
          </p:nvSpPr>
          <p:spPr>
            <a:xfrm>
              <a:off x="8425800" y="456120"/>
              <a:ext cx="3105360" cy="1656360"/>
            </a:xfrm>
            <a:prstGeom prst="rect">
              <a:avLst/>
            </a:prstGeom>
            <a:solidFill>
              <a:srgbClr val="2C323A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5"/>
            <p:cNvSpPr/>
            <p:nvPr/>
          </p:nvSpPr>
          <p:spPr>
            <a:xfrm>
              <a:off x="8470800" y="282240"/>
              <a:ext cx="3015360" cy="20095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45000" tIns="45000" rIns="45000" bIns="45000" anchor="ctr">
              <a:sp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GB" sz="1800" b="1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3 KEY PRINCIPLES</a:t>
              </a: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800" b="0" strike="noStrike" spc="-1">
                <a:latin typeface="Arial"/>
              </a:endParaRPr>
            </a:p>
            <a:p>
              <a:pPr marL="285840" indent="-2793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GB" sz="1800" b="1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Interdisciplinarity</a:t>
              </a:r>
              <a:endParaRPr lang="en-US" sz="1800" b="0" strike="noStrike" spc="-1">
                <a:latin typeface="Arial"/>
              </a:endParaRPr>
            </a:p>
            <a:p>
              <a:pPr marL="285840" indent="-2793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GB" sz="1800" b="1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International experience</a:t>
              </a:r>
              <a:endParaRPr lang="en-US" sz="1800" b="0" strike="noStrike" spc="-1">
                <a:latin typeface="Arial"/>
              </a:endParaRPr>
            </a:p>
            <a:p>
              <a:pPr marL="285840" indent="-279360">
                <a:lnSpc>
                  <a:spcPct val="100000"/>
                </a:lnSpc>
                <a:buClr>
                  <a:srgbClr val="FFFFFF"/>
                </a:buClr>
                <a:buFont typeface="Arial"/>
                <a:buChar char="•"/>
              </a:pPr>
              <a:r>
                <a:rPr lang="en-GB" sz="1800" b="1" strike="noStrike" spc="-1">
                  <a:solidFill>
                    <a:srgbClr val="FFFFFF"/>
                  </a:solidFill>
                  <a:latin typeface="Calibri"/>
                  <a:ea typeface="Calibri"/>
                </a:rPr>
                <a:t>Successful career planning</a:t>
              </a:r>
              <a:endParaRPr lang="en-US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en-US" sz="1800" b="0" strike="noStrike" spc="-1">
                <a:latin typeface="Arial"/>
              </a:endParaRPr>
            </a:p>
          </p:txBody>
        </p:sp>
      </p:grpSp>
      <p:pic>
        <p:nvPicPr>
          <p:cNvPr id="331" name="Image 3_9"/>
          <p:cNvPicPr/>
          <p:nvPr/>
        </p:nvPicPr>
        <p:blipFill>
          <a:blip r:embed="rId7"/>
          <a:stretch/>
        </p:blipFill>
        <p:spPr>
          <a:xfrm>
            <a:off x="9108720" y="2409480"/>
            <a:ext cx="2944080" cy="38296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1523880" y="2143440"/>
            <a:ext cx="9136080" cy="1269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6000" b="1" strike="noStrike" spc="-100">
                <a:solidFill>
                  <a:srgbClr val="2D323A"/>
                </a:solidFill>
                <a:latin typeface="Roboto"/>
                <a:ea typeface="Roboto"/>
              </a:rPr>
              <a:t>Graduate programme</a:t>
            </a:r>
            <a:endParaRPr lang="en-US" sz="6000" b="0" strike="noStrike" spc="-1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2066400" y="3675600"/>
            <a:ext cx="8179920" cy="759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45000" rIns="45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E39A3B"/>
                </a:solidFill>
                <a:latin typeface="Calibri"/>
                <a:ea typeface="Calibri"/>
              </a:rPr>
              <a:t>Information and Knowledge Society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334" name="Picture 6"/>
          <p:cNvPicPr/>
          <p:nvPr/>
        </p:nvPicPr>
        <p:blipFill>
          <a:blip r:embed="rId2"/>
          <a:srcRect l="24052" t="23344" r="24052" b="28553"/>
          <a:stretch/>
        </p:blipFill>
        <p:spPr>
          <a:xfrm>
            <a:off x="3890520" y="5227560"/>
            <a:ext cx="1075680" cy="1000800"/>
          </a:xfrm>
          <a:prstGeom prst="rect">
            <a:avLst/>
          </a:prstGeom>
          <a:ln w="0">
            <a:noFill/>
          </a:ln>
        </p:spPr>
      </p:pic>
      <p:pic>
        <p:nvPicPr>
          <p:cNvPr id="335" name="Image"/>
          <p:cNvPicPr/>
          <p:nvPr/>
        </p:nvPicPr>
        <p:blipFill>
          <a:blip r:embed="rId3"/>
          <a:stretch/>
        </p:blipFill>
        <p:spPr>
          <a:xfrm>
            <a:off x="5279760" y="5268960"/>
            <a:ext cx="2172240" cy="917640"/>
          </a:xfrm>
          <a:prstGeom prst="rect">
            <a:avLst/>
          </a:prstGeom>
          <a:ln w="12600">
            <a:noFill/>
          </a:ln>
        </p:spPr>
      </p:pic>
      <p:sp>
        <p:nvSpPr>
          <p:cNvPr id="336" name="CustomShape 3"/>
          <p:cNvSpPr/>
          <p:nvPr/>
        </p:nvSpPr>
        <p:spPr>
          <a:xfrm>
            <a:off x="2739240" y="6200280"/>
            <a:ext cx="4868280" cy="6382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E39A3B"/>
                </a:solidFill>
                <a:latin typeface="Arial"/>
                <a:ea typeface="DejaVu Sans"/>
              </a:rPr>
              <a:t>Head : Marc Lefranc,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E39A3B"/>
                </a:solidFill>
                <a:latin typeface="Arial"/>
                <a:ea typeface="DejaVu Sans"/>
              </a:rPr>
              <a:t>Project manager : Maéna Martin-Ladakis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337" name="Image 336"/>
          <p:cNvPicPr/>
          <p:nvPr/>
        </p:nvPicPr>
        <p:blipFill>
          <a:blip r:embed="rId4"/>
          <a:stretch/>
        </p:blipFill>
        <p:spPr>
          <a:xfrm>
            <a:off x="5186880" y="345240"/>
            <a:ext cx="1797480" cy="1797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1082880" y="1623240"/>
            <a:ext cx="10794600" cy="2703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2"/>
          <p:cNvSpPr/>
          <p:nvPr/>
        </p:nvSpPr>
        <p:spPr>
          <a:xfrm>
            <a:off x="334080" y="409320"/>
            <a:ext cx="8691120" cy="4870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200" b="1" strike="noStrike" spc="-1">
                <a:solidFill>
                  <a:srgbClr val="E39A3B"/>
                </a:solidFill>
                <a:latin typeface="Roboto"/>
                <a:ea typeface="Roboto"/>
              </a:rPr>
              <a:t>Context: towards a human-friendly digital world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340" name="Image 18"/>
          <p:cNvPicPr/>
          <p:nvPr/>
        </p:nvPicPr>
        <p:blipFill>
          <a:blip r:embed="rId2"/>
          <a:stretch/>
        </p:blipFill>
        <p:spPr>
          <a:xfrm>
            <a:off x="633600" y="1155240"/>
            <a:ext cx="399600" cy="425520"/>
          </a:xfrm>
          <a:prstGeom prst="rect">
            <a:avLst/>
          </a:prstGeom>
          <a:ln w="12600">
            <a:noFill/>
          </a:ln>
        </p:spPr>
      </p:pic>
      <p:pic>
        <p:nvPicPr>
          <p:cNvPr id="341" name="Image 20"/>
          <p:cNvPicPr/>
          <p:nvPr/>
        </p:nvPicPr>
        <p:blipFill>
          <a:blip r:embed="rId3"/>
          <a:stretch/>
        </p:blipFill>
        <p:spPr>
          <a:xfrm>
            <a:off x="590760" y="1980360"/>
            <a:ext cx="495000" cy="520920"/>
          </a:xfrm>
          <a:prstGeom prst="rect">
            <a:avLst/>
          </a:prstGeom>
          <a:ln w="12600">
            <a:noFill/>
          </a:ln>
        </p:spPr>
      </p:pic>
      <p:pic>
        <p:nvPicPr>
          <p:cNvPr id="342" name="Image 22"/>
          <p:cNvPicPr/>
          <p:nvPr/>
        </p:nvPicPr>
        <p:blipFill>
          <a:blip r:embed="rId4"/>
          <a:stretch/>
        </p:blipFill>
        <p:spPr>
          <a:xfrm>
            <a:off x="609120" y="2856240"/>
            <a:ext cx="434160" cy="469080"/>
          </a:xfrm>
          <a:prstGeom prst="rect">
            <a:avLst/>
          </a:prstGeom>
          <a:ln w="12600">
            <a:noFill/>
          </a:ln>
        </p:spPr>
      </p:pic>
      <p:pic>
        <p:nvPicPr>
          <p:cNvPr id="343" name="Image 24"/>
          <p:cNvPicPr/>
          <p:nvPr/>
        </p:nvPicPr>
        <p:blipFill>
          <a:blip r:embed="rId5"/>
          <a:stretch/>
        </p:blipFill>
        <p:spPr>
          <a:xfrm>
            <a:off x="600480" y="3653640"/>
            <a:ext cx="475920" cy="561240"/>
          </a:xfrm>
          <a:prstGeom prst="rect">
            <a:avLst/>
          </a:prstGeom>
          <a:ln w="12600">
            <a:noFill/>
          </a:ln>
        </p:spPr>
      </p:pic>
      <p:pic>
        <p:nvPicPr>
          <p:cNvPr id="344" name="Image 253"/>
          <p:cNvPicPr/>
          <p:nvPr/>
        </p:nvPicPr>
        <p:blipFill>
          <a:blip r:embed="rId6"/>
          <a:stretch/>
        </p:blipFill>
        <p:spPr>
          <a:xfrm>
            <a:off x="8903520" y="902880"/>
            <a:ext cx="3292200" cy="3295800"/>
          </a:xfrm>
          <a:prstGeom prst="rect">
            <a:avLst/>
          </a:prstGeom>
          <a:ln w="0">
            <a:noFill/>
          </a:ln>
        </p:spPr>
      </p:pic>
      <p:sp>
        <p:nvSpPr>
          <p:cNvPr id="345" name="CustomShape 3"/>
          <p:cNvSpPr/>
          <p:nvPr/>
        </p:nvSpPr>
        <p:spPr>
          <a:xfrm>
            <a:off x="1083960" y="1071000"/>
            <a:ext cx="73756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In our modern societies, </a:t>
            </a:r>
            <a:r>
              <a:rPr lang="en-GB" sz="1800" b="0" strike="noStrike" spc="-1">
                <a:solidFill>
                  <a:srgbClr val="C9211E"/>
                </a:solidFill>
                <a:latin typeface="Arial"/>
                <a:ea typeface="Calibri"/>
              </a:rPr>
              <a:t>information 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has never been so easy to produce, transport and share, fostering the creation of new</a:t>
            </a:r>
            <a:r>
              <a:rPr lang="en-GB" sz="1800" b="0" strike="noStrike" spc="-1">
                <a:solidFill>
                  <a:srgbClr val="C9211E"/>
                </a:solidFill>
                <a:latin typeface="Arial"/>
                <a:ea typeface="Calibri"/>
              </a:rPr>
              <a:t> knowledge.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46" name="CustomShape 4"/>
          <p:cNvSpPr/>
          <p:nvPr/>
        </p:nvSpPr>
        <p:spPr>
          <a:xfrm>
            <a:off x="1157760" y="1998360"/>
            <a:ext cx="72936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We are experiencing a transition to a massively </a:t>
            </a:r>
            <a:r>
              <a:rPr lang="en-GB" sz="1800" b="0" strike="noStrike" spc="-1">
                <a:solidFill>
                  <a:srgbClr val="C9211E"/>
                </a:solidFill>
                <a:latin typeface="Arial"/>
                <a:ea typeface="Calibri"/>
              </a:rPr>
              <a:t>connected world, 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where everyone can be reached everywhere at any time.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47" name="CustomShape 5"/>
          <p:cNvSpPr/>
          <p:nvPr/>
        </p:nvSpPr>
        <p:spPr>
          <a:xfrm>
            <a:off x="1190520" y="2813400"/>
            <a:ext cx="71787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C9211E"/>
                </a:solidFill>
                <a:latin typeface="Arial"/>
                <a:ea typeface="Calibri"/>
              </a:rPr>
              <a:t>Massive amounts of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GB" sz="1800" b="0" strike="noStrike" spc="-1">
                <a:solidFill>
                  <a:srgbClr val="C9211E"/>
                </a:solidFill>
                <a:latin typeface="Arial"/>
                <a:ea typeface="Calibri"/>
              </a:rPr>
              <a:t>data 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gives us unprecedented insight into the dynamics of the world around us</a:t>
            </a:r>
            <a:r>
              <a:rPr lang="en-GB" sz="1800" b="0" strike="noStrike" spc="-1">
                <a:solidFill>
                  <a:srgbClr val="C9211E"/>
                </a:solidFill>
                <a:latin typeface="Arial"/>
                <a:ea typeface="Calibri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48" name="CustomShape 6"/>
          <p:cNvSpPr/>
          <p:nvPr/>
        </p:nvSpPr>
        <p:spPr>
          <a:xfrm>
            <a:off x="1362960" y="3621600"/>
            <a:ext cx="7055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Making the digital world </a:t>
            </a:r>
            <a:r>
              <a:rPr lang="en-GB" sz="1800" b="0" strike="noStrike" spc="-1">
                <a:solidFill>
                  <a:srgbClr val="C9211E"/>
                </a:solidFill>
                <a:latin typeface="Arial"/>
                <a:ea typeface="Calibri"/>
              </a:rPr>
              <a:t>friendly to humans 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and giving sense to it are outstanding challenges.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49" name="CustomShape 7"/>
          <p:cNvSpPr/>
          <p:nvPr/>
        </p:nvSpPr>
        <p:spPr>
          <a:xfrm>
            <a:off x="657000" y="4369680"/>
            <a:ext cx="988020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The Graduate Programme  “</a:t>
            </a:r>
            <a:r>
              <a:rPr lang="en-GB" sz="1800" b="0" i="1" strike="noStrike" spc="-1">
                <a:solidFill>
                  <a:srgbClr val="0000FF"/>
                </a:solidFill>
                <a:latin typeface="Arial"/>
                <a:ea typeface="Calibri"/>
              </a:rPr>
              <a:t>Information and Knowledge Society</a:t>
            </a:r>
            <a:r>
              <a:rPr lang="en-GB" sz="1800" b="0" strike="noStrike" spc="-1">
                <a:solidFill>
                  <a:srgbClr val="0000FF"/>
                </a:solidFill>
                <a:latin typeface="Arial"/>
                <a:ea typeface="Calibri"/>
              </a:rPr>
              <a:t>” 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prepares its students to build together the digital world of tomorrow, and to tackle the three following challenges:</a:t>
            </a:r>
            <a:endParaRPr lang="en-US" sz="1800" b="0" strike="noStrike" spc="-1">
              <a:latin typeface="Arial"/>
            </a:endParaRPr>
          </a:p>
          <a:p>
            <a:pPr marL="216000" indent="-209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1" i="1" strike="noStrike" spc="-1">
                <a:solidFill>
                  <a:srgbClr val="000000"/>
                </a:solidFill>
                <a:latin typeface="Arial"/>
                <a:ea typeface="Calibri"/>
              </a:rPr>
              <a:t>Humanise the digital world</a:t>
            </a:r>
            <a:endParaRPr lang="en-US" sz="1800" b="0" strike="noStrike" spc="-1">
              <a:latin typeface="Arial"/>
            </a:endParaRPr>
          </a:p>
          <a:p>
            <a:pPr marL="216000" indent="-209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1" i="1" strike="noStrike" spc="-1">
                <a:solidFill>
                  <a:srgbClr val="000000"/>
                </a:solidFill>
                <a:latin typeface="Arial"/>
                <a:ea typeface="Calibri"/>
              </a:rPr>
              <a:t>Master complexity with innovative conceptual tools</a:t>
            </a:r>
            <a:endParaRPr lang="en-US" sz="1800" b="0" strike="noStrike" spc="-1">
              <a:latin typeface="Arial"/>
            </a:endParaRPr>
          </a:p>
          <a:p>
            <a:pPr marL="216000" indent="-2098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1" i="1" strike="noStrike" spc="-1">
                <a:solidFill>
                  <a:srgbClr val="000000"/>
                </a:solidFill>
                <a:latin typeface="Arial"/>
                <a:ea typeface="Calibri"/>
              </a:rPr>
              <a:t>Design disruptive technologies for friendly devices</a:t>
            </a:r>
            <a:r>
              <a:rPr lang="en-GB" sz="1800" b="0" strike="noStrike" spc="-1">
                <a:solidFill>
                  <a:srgbClr val="000000"/>
                </a:solidFill>
                <a:latin typeface="Arial"/>
                <a:ea typeface="Calibri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16933</TotalTime>
  <Words>1517</Words>
  <Application>Microsoft Macintosh PowerPoint</Application>
  <PresentationFormat>Personnalisé</PresentationFormat>
  <Paragraphs>265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Webinars Graduate programmes  Science for a Changing Planet</dc:title>
  <dc:subject/>
  <dc:creator>Christophe Mathieu</dc:creator>
  <dc:description/>
  <cp:lastModifiedBy>frederic parol</cp:lastModifiedBy>
  <cp:revision>315</cp:revision>
  <dcterms:modified xsi:type="dcterms:W3CDTF">2023-12-07T20:17:29Z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2</vt:i4>
  </property>
  <property fmtid="{D5CDD505-2E9C-101B-9397-08002B2CF9AE}" pid="7" name="PresentationFormat">
    <vt:lpwstr>Grand écran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16</vt:i4>
  </property>
</Properties>
</file>